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8" r:id="rId5"/>
    <p:sldId id="275" r:id="rId6"/>
    <p:sldId id="285" r:id="rId7"/>
    <p:sldId id="286" r:id="rId8"/>
    <p:sldId id="287" r:id="rId9"/>
    <p:sldId id="288" r:id="rId10"/>
    <p:sldId id="276" r:id="rId11"/>
    <p:sldId id="289" r:id="rId12"/>
    <p:sldId id="290" r:id="rId13"/>
    <p:sldId id="293" r:id="rId14"/>
    <p:sldId id="292" r:id="rId15"/>
    <p:sldId id="294" r:id="rId16"/>
    <p:sldId id="295" r:id="rId17"/>
    <p:sldId id="296" r:id="rId18"/>
    <p:sldId id="297" r:id="rId19"/>
    <p:sldId id="298" r:id="rId20"/>
    <p:sldId id="299" r:id="rId21"/>
    <p:sldId id="300" r:id="rId22"/>
    <p:sldId id="301" r:id="rId23"/>
    <p:sldId id="302" r:id="rId24"/>
    <p:sldId id="303"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81" autoAdjust="0"/>
    <p:restoredTop sz="94660"/>
  </p:normalViewPr>
  <p:slideViewPr>
    <p:cSldViewPr snapToGrid="0" showGuides="1">
      <p:cViewPr varScale="1">
        <p:scale>
          <a:sx n="60" d="100"/>
          <a:sy n="60" d="100"/>
        </p:scale>
        <p:origin x="43" y="2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14/10/2021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2</a:t>
            </a:fld>
            <a:endParaRPr lang="nl-NL" dirty="0"/>
          </a:p>
        </p:txBody>
      </p:sp>
    </p:spTree>
    <p:extLst>
      <p:ext uri="{BB962C8B-B14F-4D97-AF65-F5344CB8AC3E}">
        <p14:creationId xmlns:p14="http://schemas.microsoft.com/office/powerpoint/2010/main" val="8692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7</a:t>
            </a:fld>
            <a:endParaRPr lang="nl-NL" dirty="0"/>
          </a:p>
        </p:txBody>
      </p:sp>
    </p:spTree>
    <p:extLst>
      <p:ext uri="{BB962C8B-B14F-4D97-AF65-F5344CB8AC3E}">
        <p14:creationId xmlns:p14="http://schemas.microsoft.com/office/powerpoint/2010/main" val="177771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12</a:t>
            </a:fld>
            <a:endParaRPr lang="nl-NL" dirty="0"/>
          </a:p>
        </p:txBody>
      </p:sp>
    </p:spTree>
    <p:extLst>
      <p:ext uri="{BB962C8B-B14F-4D97-AF65-F5344CB8AC3E}">
        <p14:creationId xmlns:p14="http://schemas.microsoft.com/office/powerpoint/2010/main" val="351051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18</a:t>
            </a:fld>
            <a:endParaRPr lang="nl-NL" dirty="0"/>
          </a:p>
        </p:txBody>
      </p:sp>
    </p:spTree>
    <p:extLst>
      <p:ext uri="{BB962C8B-B14F-4D97-AF65-F5344CB8AC3E}">
        <p14:creationId xmlns:p14="http://schemas.microsoft.com/office/powerpoint/2010/main" val="1600780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14-10-2021</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14-10-2021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14-10-2021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14-10-2021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14-10-2021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14-10-2021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14-10-2021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14-10-2021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14-10-2021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14-10-2021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14-10-2021</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14-10-2021</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14-10-2021</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14-10-2021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14-10-2021</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Zee en kust </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fld id="{DE1A3F69-388F-4E31-AF94-AE8E4C020343}" type="datetime1">
              <a:rPr lang="nl-NL" smtClean="0"/>
              <a:pPr/>
              <a:t>14-10-2021</a:t>
            </a:fld>
            <a:endParaRPr lang="nl-NL" dirty="0"/>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Alleen dan zonder zon. </a:t>
            </a:r>
          </a:p>
          <a:p>
            <a:endParaRPr lang="nl-NL" dirty="0"/>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r>
              <a:rPr lang="nl-NL" dirty="0"/>
              <a:t>(Zon) Zee en kust</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56C175F-7348-45EE-B387-3FBCB1C68A31}"/>
              </a:ext>
            </a:extLst>
          </p:cNvPr>
          <p:cNvSpPr>
            <a:spLocks noGrp="1"/>
          </p:cNvSpPr>
          <p:nvPr>
            <p:ph type="dt" sz="half" idx="10"/>
          </p:nvPr>
        </p:nvSpPr>
        <p:spPr/>
        <p:txBody>
          <a:bodyPr/>
          <a:lstStyle/>
          <a:p>
            <a:fld id="{4EEB38DD-7B9B-4187-B15F-CA706FB7F2BF}" type="datetime1">
              <a:rPr lang="nl-NL" noProof="0" smtClean="0"/>
              <a:t>14-10-2021</a:t>
            </a:fld>
            <a:endParaRPr lang="nl-NL" noProof="0"/>
          </a:p>
        </p:txBody>
      </p:sp>
      <p:sp>
        <p:nvSpPr>
          <p:cNvPr id="12" name="Tijdelijke aanduiding voor tekst 5">
            <a:extLst>
              <a:ext uri="{FF2B5EF4-FFF2-40B4-BE49-F238E27FC236}">
                <a16:creationId xmlns:a16="http://schemas.microsoft.com/office/drawing/2014/main" id="{C4ED1AD8-D688-408E-BD6F-62E6F77260BB}"/>
              </a:ext>
            </a:extLst>
          </p:cNvPr>
          <p:cNvSpPr>
            <a:spLocks noGrp="1"/>
          </p:cNvSpPr>
          <p:nvPr>
            <p:ph type="body" sz="quarter" idx="13"/>
          </p:nvPr>
        </p:nvSpPr>
        <p:spPr>
          <a:xfrm>
            <a:off x="141374" y="80258"/>
            <a:ext cx="6019281" cy="4307149"/>
          </a:xfrm>
        </p:spPr>
        <p:txBody>
          <a:bodyPr/>
          <a:lstStyle/>
          <a:p>
            <a:pPr marL="0" indent="0" algn="l">
              <a:buNone/>
            </a:pPr>
            <a:r>
              <a:rPr lang="nl-NL" sz="4000" b="0" i="0" dirty="0" err="1">
                <a:solidFill>
                  <a:srgbClr val="000000"/>
                </a:solidFill>
                <a:effectLst/>
                <a:latin typeface="+mj-lt"/>
              </a:rPr>
              <a:t>Thermocline</a:t>
            </a:r>
            <a:r>
              <a:rPr lang="nl-NL" sz="4000" b="0" i="0" dirty="0">
                <a:solidFill>
                  <a:srgbClr val="000000"/>
                </a:solidFill>
                <a:effectLst/>
                <a:latin typeface="+mj-lt"/>
              </a:rPr>
              <a:t> lagen</a:t>
            </a:r>
          </a:p>
          <a:p>
            <a:endParaRPr lang="nl-NL" sz="2400" dirty="0"/>
          </a:p>
          <a:p>
            <a:r>
              <a:rPr lang="nl-NL" sz="2400" dirty="0">
                <a:solidFill>
                  <a:srgbClr val="202122"/>
                </a:solidFill>
                <a:latin typeface="Arial" panose="020B0604020202020204" pitchFamily="34" charset="0"/>
              </a:rPr>
              <a:t>Lagen water tussen twee verschillende pelagische zones waarbij de temperatuur sterk verandert. </a:t>
            </a:r>
            <a:endParaRPr lang="nl-NL" sz="2400" b="0" i="0" dirty="0">
              <a:solidFill>
                <a:srgbClr val="202122"/>
              </a:solidFill>
              <a:effectLst/>
              <a:latin typeface="Arial" panose="020B0604020202020204" pitchFamily="34" charset="0"/>
            </a:endParaRPr>
          </a:p>
        </p:txBody>
      </p:sp>
      <p:pic>
        <p:nvPicPr>
          <p:cNvPr id="5" name="Picture 6" descr="Thermocline - Wikipedia">
            <a:extLst>
              <a:ext uri="{FF2B5EF4-FFF2-40B4-BE49-F238E27FC236}">
                <a16:creationId xmlns:a16="http://schemas.microsoft.com/office/drawing/2014/main" id="{7C56EDF5-9A18-48C4-8759-AE6FB6C28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5715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Oceaanstromen">
            <a:extLst>
              <a:ext uri="{FF2B5EF4-FFF2-40B4-BE49-F238E27FC236}">
                <a16:creationId xmlns:a16="http://schemas.microsoft.com/office/drawing/2014/main" id="{892E7A9B-EF54-4A0C-8304-C6526BF51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265919"/>
            <a:ext cx="57150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0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56C175F-7348-45EE-B387-3FBCB1C68A31}"/>
              </a:ext>
            </a:extLst>
          </p:cNvPr>
          <p:cNvSpPr>
            <a:spLocks noGrp="1"/>
          </p:cNvSpPr>
          <p:nvPr>
            <p:ph type="dt" sz="half" idx="10"/>
          </p:nvPr>
        </p:nvSpPr>
        <p:spPr/>
        <p:txBody>
          <a:bodyPr/>
          <a:lstStyle/>
          <a:p>
            <a:fld id="{4EEB38DD-7B9B-4187-B15F-CA706FB7F2BF}" type="datetime1">
              <a:rPr lang="nl-NL" noProof="0" smtClean="0"/>
              <a:t>14-10-2021</a:t>
            </a:fld>
            <a:endParaRPr lang="nl-NL" noProof="0"/>
          </a:p>
        </p:txBody>
      </p:sp>
      <p:pic>
        <p:nvPicPr>
          <p:cNvPr id="4" name="Picture 4">
            <a:extLst>
              <a:ext uri="{FF2B5EF4-FFF2-40B4-BE49-F238E27FC236}">
                <a16:creationId xmlns:a16="http://schemas.microsoft.com/office/drawing/2014/main" id="{EBC4F083-AE72-4E78-8A30-49F600DDC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15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5">
            <a:extLst>
              <a:ext uri="{FF2B5EF4-FFF2-40B4-BE49-F238E27FC236}">
                <a16:creationId xmlns:a16="http://schemas.microsoft.com/office/drawing/2014/main" id="{80184EF7-7D99-4035-81D2-D40F43B741D3}"/>
              </a:ext>
            </a:extLst>
          </p:cNvPr>
          <p:cNvSpPr>
            <a:spLocks noGrp="1"/>
          </p:cNvSpPr>
          <p:nvPr>
            <p:ph type="body" sz="quarter" idx="13"/>
          </p:nvPr>
        </p:nvSpPr>
        <p:spPr>
          <a:xfrm>
            <a:off x="7822531" y="372862"/>
            <a:ext cx="4514147" cy="4307149"/>
          </a:xfrm>
        </p:spPr>
        <p:txBody>
          <a:bodyPr/>
          <a:lstStyle/>
          <a:p>
            <a:pPr marL="0" indent="0">
              <a:buNone/>
            </a:pPr>
            <a:r>
              <a:rPr lang="nl-NL" sz="4000" dirty="0" err="1">
                <a:latin typeface="+mj-lt"/>
              </a:rPr>
              <a:t>Strateficatie</a:t>
            </a:r>
            <a:r>
              <a:rPr lang="nl-NL" sz="4000" dirty="0">
                <a:latin typeface="+mj-lt"/>
              </a:rPr>
              <a:t> van meren</a:t>
            </a:r>
          </a:p>
          <a:p>
            <a:endParaRPr lang="nl-NL" sz="2400" dirty="0"/>
          </a:p>
          <a:p>
            <a:endParaRPr lang="nl-NL" sz="2400" dirty="0"/>
          </a:p>
          <a:p>
            <a:r>
              <a:rPr lang="nl-NL" sz="2400" b="0" i="0" dirty="0" err="1">
                <a:solidFill>
                  <a:srgbClr val="202122"/>
                </a:solidFill>
                <a:effectLst/>
                <a:latin typeface="Arial" panose="020B0604020202020204" pitchFamily="34" charset="0"/>
              </a:rPr>
              <a:t>Epilimnion</a:t>
            </a:r>
            <a:endParaRPr lang="nl-NL" sz="2400" dirty="0">
              <a:solidFill>
                <a:srgbClr val="202122"/>
              </a:solidFill>
              <a:latin typeface="Arial" panose="020B0604020202020204" pitchFamily="34" charset="0"/>
            </a:endParaRPr>
          </a:p>
          <a:p>
            <a:endParaRPr lang="nl-NL" sz="2400" b="0" i="0" dirty="0">
              <a:solidFill>
                <a:srgbClr val="202122"/>
              </a:solidFill>
              <a:effectLst/>
              <a:latin typeface="Arial" panose="020B0604020202020204" pitchFamily="34" charset="0"/>
            </a:endParaRPr>
          </a:p>
          <a:p>
            <a:r>
              <a:rPr lang="nl-NL" sz="2400" dirty="0" err="1"/>
              <a:t>Metalimnion</a:t>
            </a:r>
            <a:r>
              <a:rPr lang="nl-NL" sz="2400" dirty="0"/>
              <a:t> of </a:t>
            </a:r>
            <a:r>
              <a:rPr lang="nl-NL" sz="2400" dirty="0" err="1"/>
              <a:t>thermocline</a:t>
            </a:r>
            <a:r>
              <a:rPr lang="nl-NL" sz="2400" dirty="0"/>
              <a:t> laag</a:t>
            </a:r>
          </a:p>
          <a:p>
            <a:endParaRPr lang="nl-NL" sz="2400" dirty="0"/>
          </a:p>
          <a:p>
            <a:r>
              <a:rPr lang="nl-NL" sz="2400" dirty="0" err="1"/>
              <a:t>Hyplimnion</a:t>
            </a:r>
            <a:r>
              <a:rPr lang="nl-NL" sz="2400" dirty="0"/>
              <a:t>  </a:t>
            </a:r>
          </a:p>
        </p:txBody>
      </p:sp>
    </p:spTree>
    <p:extLst>
      <p:ext uri="{BB962C8B-B14F-4D97-AF65-F5344CB8AC3E}">
        <p14:creationId xmlns:p14="http://schemas.microsoft.com/office/powerpoint/2010/main" val="74875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371476" y="296863"/>
            <a:ext cx="10108030" cy="1160403"/>
          </a:xfrm>
        </p:spPr>
        <p:txBody>
          <a:bodyPr/>
          <a:lstStyle/>
          <a:p>
            <a:r>
              <a:rPr lang="nl-NL" dirty="0"/>
              <a:t>De Noordzee</a:t>
            </a:r>
          </a:p>
        </p:txBody>
      </p:sp>
      <p:sp>
        <p:nvSpPr>
          <p:cNvPr id="10" name="Tijdelijke aanduiding voor datum 9">
            <a:extLst>
              <a:ext uri="{FF2B5EF4-FFF2-40B4-BE49-F238E27FC236}">
                <a16:creationId xmlns:a16="http://schemas.microsoft.com/office/drawing/2014/main" id="{4A6A4A24-DBD8-4BE0-A0EC-AF9579DDAA2F}"/>
              </a:ext>
            </a:extLst>
          </p:cNvPr>
          <p:cNvSpPr>
            <a:spLocks noGrp="1"/>
          </p:cNvSpPr>
          <p:nvPr>
            <p:ph type="dt" sz="half" idx="10"/>
          </p:nvPr>
        </p:nvSpPr>
        <p:spPr>
          <a:xfrm>
            <a:off x="6095999" y="7020000"/>
            <a:ext cx="1620000" cy="216000"/>
          </a:xfrm>
        </p:spPr>
        <p:txBody>
          <a:bodyPr/>
          <a:lstStyle/>
          <a:p>
            <a:fld id="{439DA7B5-8833-4C6E-98CE-DC230D7B2992}" type="datetime1">
              <a:rPr lang="nl-NL" smtClean="0"/>
              <a:pPr/>
              <a:t>14-10-2021</a:t>
            </a:fld>
            <a:endParaRPr lang="nl-NL" dirty="0"/>
          </a:p>
        </p:txBody>
      </p:sp>
      <p:sp>
        <p:nvSpPr>
          <p:cNvPr id="12" name="Tijdelijke aanduiding voor dianummer 11">
            <a:extLst>
              <a:ext uri="{FF2B5EF4-FFF2-40B4-BE49-F238E27FC236}">
                <a16:creationId xmlns:a16="http://schemas.microsoft.com/office/drawing/2014/main" id="{D9EDD159-5A73-4E70-9FE5-CD2DCA635586}"/>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12</a:t>
            </a:fld>
            <a:endParaRPr lang="nl-NL" dirty="0"/>
          </a:p>
        </p:txBody>
      </p:sp>
      <p:sp>
        <p:nvSpPr>
          <p:cNvPr id="9" name="Tijdelijke aanduiding voor inhoud 8">
            <a:extLst>
              <a:ext uri="{FF2B5EF4-FFF2-40B4-BE49-F238E27FC236}">
                <a16:creationId xmlns:a16="http://schemas.microsoft.com/office/drawing/2014/main" id="{359EEF49-46ED-473F-9760-285260CD6906}"/>
              </a:ext>
            </a:extLst>
          </p:cNvPr>
          <p:cNvSpPr>
            <a:spLocks noGrp="1"/>
          </p:cNvSpPr>
          <p:nvPr>
            <p:ph type="body" sz="quarter" idx="13"/>
          </p:nvPr>
        </p:nvSpPr>
        <p:spPr>
          <a:xfrm>
            <a:off x="371474" y="630238"/>
            <a:ext cx="11449050" cy="4419599"/>
          </a:xfrm>
        </p:spPr>
        <p:txBody>
          <a:bodyPr numCol="1"/>
          <a:lstStyle/>
          <a:p>
            <a:endParaRPr lang="nl-NL" sz="3200" dirty="0"/>
          </a:p>
          <a:p>
            <a:r>
              <a:rPr lang="nl-NL" sz="3200" dirty="0"/>
              <a:t>Jonge zee: In de (laatste) ijstijd een droge zandvlakte </a:t>
            </a:r>
          </a:p>
          <a:p>
            <a:r>
              <a:rPr lang="nl-NL" sz="3200" dirty="0"/>
              <a:t>Kusten: Rotskust, zandstranden, wadden en slibvelden</a:t>
            </a:r>
          </a:p>
          <a:p>
            <a:r>
              <a:rPr lang="nl-NL" sz="3200" dirty="0"/>
              <a:t>Temperatuur</a:t>
            </a:r>
          </a:p>
          <a:p>
            <a:pPr lvl="1"/>
            <a:r>
              <a:rPr lang="nl-NL" sz="3200" dirty="0"/>
              <a:t>In ondiep water veel </a:t>
            </a:r>
            <a:r>
              <a:rPr lang="nl-NL" sz="3200" dirty="0" err="1"/>
              <a:t>schomelingen</a:t>
            </a:r>
            <a:r>
              <a:rPr lang="nl-NL" sz="3200" dirty="0"/>
              <a:t> </a:t>
            </a:r>
          </a:p>
          <a:p>
            <a:pPr lvl="1"/>
            <a:r>
              <a:rPr lang="nl-NL" sz="3200" dirty="0"/>
              <a:t>15 – 30 m diepte: In de zomer een </a:t>
            </a:r>
            <a:r>
              <a:rPr lang="nl-NL" sz="3200" dirty="0" err="1"/>
              <a:t>spronglaag</a:t>
            </a:r>
            <a:br>
              <a:rPr lang="nl-NL" sz="3200" dirty="0"/>
            </a:br>
            <a:endParaRPr lang="nl-NL" sz="3200" dirty="0"/>
          </a:p>
          <a:p>
            <a:r>
              <a:rPr lang="nl-NL" sz="3200" dirty="0"/>
              <a:t>Waterdiepte</a:t>
            </a:r>
          </a:p>
          <a:p>
            <a:pPr lvl="1"/>
            <a:r>
              <a:rPr lang="nl-NL" sz="3200" dirty="0"/>
              <a:t>Ondiepste punt: Doggersbank 13 m </a:t>
            </a:r>
          </a:p>
          <a:p>
            <a:pPr lvl="1"/>
            <a:r>
              <a:rPr lang="nl-NL" sz="3200" dirty="0"/>
              <a:t>Gemiddelde diepte 94 m diep</a:t>
            </a:r>
          </a:p>
          <a:p>
            <a:pPr lvl="1"/>
            <a:r>
              <a:rPr lang="nl-NL" sz="3200" dirty="0"/>
              <a:t>Max diepte: 700 m </a:t>
            </a:r>
          </a:p>
        </p:txBody>
      </p:sp>
      <p:sp>
        <p:nvSpPr>
          <p:cNvPr id="7" name="Tijdelijke aanduiding voor voettekst 9">
            <a:extLst>
              <a:ext uri="{FF2B5EF4-FFF2-40B4-BE49-F238E27FC236}">
                <a16:creationId xmlns:a16="http://schemas.microsoft.com/office/drawing/2014/main" id="{EB70781F-DE60-42D5-9D8A-658DAAA2E365}"/>
              </a:ext>
            </a:extLst>
          </p:cNvPr>
          <p:cNvSpPr>
            <a:spLocks noGrp="1"/>
          </p:cNvSpPr>
          <p:nvPr>
            <p:ph type="ftr" sz="quarter" idx="11"/>
          </p:nvPr>
        </p:nvSpPr>
        <p:spPr>
          <a:xfrm>
            <a:off x="624333" y="6325170"/>
            <a:ext cx="4921250" cy="216000"/>
          </a:xfrm>
        </p:spPr>
        <p:txBody>
          <a:bodyPr/>
          <a:lstStyle/>
          <a:p>
            <a:r>
              <a:rPr lang="nl-NL" dirty="0"/>
              <a:t>Zee en kust </a:t>
            </a:r>
          </a:p>
        </p:txBody>
      </p:sp>
    </p:spTree>
    <p:extLst>
      <p:ext uri="{BB962C8B-B14F-4D97-AF65-F5344CB8AC3E}">
        <p14:creationId xmlns:p14="http://schemas.microsoft.com/office/powerpoint/2010/main" val="237030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6437984-22B2-4466-8B8B-A5E6596C7AB4}"/>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pic>
        <p:nvPicPr>
          <p:cNvPr id="7170" name="Picture 2" descr="Noordzee">
            <a:extLst>
              <a:ext uri="{FF2B5EF4-FFF2-40B4-BE49-F238E27FC236}">
                <a16:creationId xmlns:a16="http://schemas.microsoft.com/office/drawing/2014/main" id="{97E00027-5A53-4367-B65E-4D1E741FB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701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8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2FFE8-544F-4D5F-8460-14C8F52FC328}"/>
              </a:ext>
            </a:extLst>
          </p:cNvPr>
          <p:cNvSpPr>
            <a:spLocks noGrp="1"/>
          </p:cNvSpPr>
          <p:nvPr>
            <p:ph type="title"/>
          </p:nvPr>
        </p:nvSpPr>
        <p:spPr/>
        <p:txBody>
          <a:bodyPr/>
          <a:lstStyle/>
          <a:p>
            <a:r>
              <a:rPr lang="nl-NL" dirty="0"/>
              <a:t>Problemen van de </a:t>
            </a:r>
            <a:r>
              <a:rPr lang="nl-NL" dirty="0" err="1"/>
              <a:t>noordzee</a:t>
            </a:r>
            <a:r>
              <a:rPr lang="nl-NL" dirty="0"/>
              <a:t> </a:t>
            </a:r>
          </a:p>
        </p:txBody>
      </p:sp>
      <p:sp>
        <p:nvSpPr>
          <p:cNvPr id="3" name="Tijdelijke aanduiding voor datum 2">
            <a:extLst>
              <a:ext uri="{FF2B5EF4-FFF2-40B4-BE49-F238E27FC236}">
                <a16:creationId xmlns:a16="http://schemas.microsoft.com/office/drawing/2014/main" id="{1097DE2E-6AC9-41F4-B3DB-0970AEDE6035}"/>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sp>
        <p:nvSpPr>
          <p:cNvPr id="4" name="Tijdelijke aanduiding voor voettekst 3">
            <a:extLst>
              <a:ext uri="{FF2B5EF4-FFF2-40B4-BE49-F238E27FC236}">
                <a16:creationId xmlns:a16="http://schemas.microsoft.com/office/drawing/2014/main" id="{B385F7A0-9E74-476C-8949-F60BB9A337C2}"/>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5FA0505A-4750-4E19-96A1-5C8E6AE18544}"/>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
        <p:nvSpPr>
          <p:cNvPr id="6" name="Tijdelijke aanduiding voor tekst 5">
            <a:extLst>
              <a:ext uri="{FF2B5EF4-FFF2-40B4-BE49-F238E27FC236}">
                <a16:creationId xmlns:a16="http://schemas.microsoft.com/office/drawing/2014/main" id="{96CB18AD-FAC7-4D3B-BF59-461A12FC73D5}"/>
              </a:ext>
            </a:extLst>
          </p:cNvPr>
          <p:cNvSpPr>
            <a:spLocks noGrp="1"/>
          </p:cNvSpPr>
          <p:nvPr>
            <p:ph type="body" sz="quarter" idx="13"/>
          </p:nvPr>
        </p:nvSpPr>
        <p:spPr>
          <a:xfrm>
            <a:off x="371475" y="1709738"/>
            <a:ext cx="11058525" cy="4419599"/>
          </a:xfrm>
        </p:spPr>
        <p:txBody>
          <a:bodyPr numCol="1"/>
          <a:lstStyle/>
          <a:p>
            <a:r>
              <a:rPr lang="nl-NL" sz="3600" dirty="0"/>
              <a:t>Vervuiling van rivieren (en de instroom hiervan) </a:t>
            </a:r>
          </a:p>
          <a:p>
            <a:r>
              <a:rPr lang="nl-NL" sz="3600" dirty="0"/>
              <a:t>Olie en aardgaswinning</a:t>
            </a:r>
          </a:p>
          <a:p>
            <a:r>
              <a:rPr lang="nl-NL" sz="3600" dirty="0"/>
              <a:t>Overbevissing en aantasting bodem</a:t>
            </a:r>
          </a:p>
          <a:p>
            <a:r>
              <a:rPr lang="nl-NL" sz="3600" dirty="0"/>
              <a:t>Drukst bevaren zee ter wereld</a:t>
            </a:r>
          </a:p>
        </p:txBody>
      </p:sp>
      <p:sp>
        <p:nvSpPr>
          <p:cNvPr id="7" name="Rechthoek 6">
            <a:extLst>
              <a:ext uri="{FF2B5EF4-FFF2-40B4-BE49-F238E27FC236}">
                <a16:creationId xmlns:a16="http://schemas.microsoft.com/office/drawing/2014/main" id="{536A7D16-4C24-498A-A0A3-D25A7D64C4F8}"/>
              </a:ext>
            </a:extLst>
          </p:cNvPr>
          <p:cNvSpPr/>
          <p:nvPr/>
        </p:nvSpPr>
        <p:spPr>
          <a:xfrm>
            <a:off x="371474" y="1594176"/>
            <a:ext cx="10004425" cy="453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6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D99EE-81F8-48C5-8351-DF76E79519A8}"/>
              </a:ext>
            </a:extLst>
          </p:cNvPr>
          <p:cNvSpPr>
            <a:spLocks noGrp="1"/>
          </p:cNvSpPr>
          <p:nvPr>
            <p:ph type="title"/>
          </p:nvPr>
        </p:nvSpPr>
        <p:spPr/>
        <p:txBody>
          <a:bodyPr/>
          <a:lstStyle/>
          <a:p>
            <a:r>
              <a:rPr lang="nl-NL" dirty="0"/>
              <a:t>Getijden beweging</a:t>
            </a:r>
          </a:p>
        </p:txBody>
      </p:sp>
      <p:sp>
        <p:nvSpPr>
          <p:cNvPr id="3" name="Tijdelijke aanduiding voor datum 2">
            <a:extLst>
              <a:ext uri="{FF2B5EF4-FFF2-40B4-BE49-F238E27FC236}">
                <a16:creationId xmlns:a16="http://schemas.microsoft.com/office/drawing/2014/main" id="{98DED652-F1F6-47E4-B323-2034C719507D}"/>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sp>
        <p:nvSpPr>
          <p:cNvPr id="4" name="Tijdelijke aanduiding voor voettekst 3">
            <a:extLst>
              <a:ext uri="{FF2B5EF4-FFF2-40B4-BE49-F238E27FC236}">
                <a16:creationId xmlns:a16="http://schemas.microsoft.com/office/drawing/2014/main" id="{D72D27EF-AC5C-426D-A876-E59924014C37}"/>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36C3C3F8-3BD3-4F22-9BF2-2A1753259381}"/>
              </a:ext>
            </a:extLst>
          </p:cNvPr>
          <p:cNvSpPr>
            <a:spLocks noGrp="1"/>
          </p:cNvSpPr>
          <p:nvPr>
            <p:ph type="sldNum" sz="quarter" idx="12"/>
          </p:nvPr>
        </p:nvSpPr>
        <p:spPr/>
        <p:txBody>
          <a:bodyPr/>
          <a:lstStyle/>
          <a:p>
            <a:fld id="{45B76B8B-DE07-48A4-9913-B57A52F2F853}" type="slidenum">
              <a:rPr lang="nl-NL" noProof="0" smtClean="0"/>
              <a:t>15</a:t>
            </a:fld>
            <a:endParaRPr lang="nl-NL" noProof="0"/>
          </a:p>
        </p:txBody>
      </p:sp>
      <p:sp>
        <p:nvSpPr>
          <p:cNvPr id="6" name="Tijdelijke aanduiding voor tekst 5">
            <a:extLst>
              <a:ext uri="{FF2B5EF4-FFF2-40B4-BE49-F238E27FC236}">
                <a16:creationId xmlns:a16="http://schemas.microsoft.com/office/drawing/2014/main" id="{67E96EA7-A1C8-4024-A73B-49F05FB616B5}"/>
              </a:ext>
            </a:extLst>
          </p:cNvPr>
          <p:cNvSpPr>
            <a:spLocks noGrp="1"/>
          </p:cNvSpPr>
          <p:nvPr>
            <p:ph type="body" sz="quarter" idx="13"/>
          </p:nvPr>
        </p:nvSpPr>
        <p:spPr>
          <a:xfrm>
            <a:off x="371474" y="1709738"/>
            <a:ext cx="11972925" cy="4419599"/>
          </a:xfrm>
        </p:spPr>
        <p:txBody>
          <a:bodyPr numCol="1"/>
          <a:lstStyle/>
          <a:p>
            <a:r>
              <a:rPr lang="nl-NL" sz="3600" dirty="0"/>
              <a:t>Eb 					</a:t>
            </a:r>
            <a:r>
              <a:rPr lang="nl-NL" sz="2400" dirty="0"/>
              <a:t>Waterpeil lager dan gemiddeld</a:t>
            </a:r>
          </a:p>
          <a:p>
            <a:endParaRPr lang="nl-NL" sz="3600" dirty="0"/>
          </a:p>
          <a:p>
            <a:r>
              <a:rPr lang="nl-NL" sz="3600" dirty="0"/>
              <a:t>Vloed 				</a:t>
            </a:r>
            <a:r>
              <a:rPr lang="nl-NL" sz="2400" dirty="0"/>
              <a:t>Waterpeil lager dan gemiddeld</a:t>
            </a:r>
          </a:p>
          <a:p>
            <a:endParaRPr lang="nl-NL" sz="2400" dirty="0"/>
          </a:p>
          <a:p>
            <a:endParaRPr lang="nl-NL" sz="2400" dirty="0"/>
          </a:p>
          <a:p>
            <a:r>
              <a:rPr lang="nl-NL" sz="3600" dirty="0"/>
              <a:t>Springtij 			</a:t>
            </a:r>
            <a:r>
              <a:rPr lang="nl-NL" sz="2400" dirty="0"/>
              <a:t>Verschil eb en vloed het sterkste</a:t>
            </a:r>
          </a:p>
          <a:p>
            <a:pPr marL="0" indent="0">
              <a:buNone/>
            </a:pPr>
            <a:endParaRPr lang="nl-NL" sz="3600" dirty="0"/>
          </a:p>
          <a:p>
            <a:r>
              <a:rPr lang="nl-NL" sz="3600" dirty="0"/>
              <a:t>Doodtij  			</a:t>
            </a:r>
            <a:r>
              <a:rPr lang="nl-NL" sz="2400" dirty="0"/>
              <a:t>Verschil eb en vloed minimaal</a:t>
            </a:r>
          </a:p>
        </p:txBody>
      </p:sp>
      <p:sp>
        <p:nvSpPr>
          <p:cNvPr id="7" name="Rechthoek 6">
            <a:extLst>
              <a:ext uri="{FF2B5EF4-FFF2-40B4-BE49-F238E27FC236}">
                <a16:creationId xmlns:a16="http://schemas.microsoft.com/office/drawing/2014/main" id="{AEC79986-C7E3-4007-8663-860E87AA682B}"/>
              </a:ext>
            </a:extLst>
          </p:cNvPr>
          <p:cNvSpPr/>
          <p:nvPr/>
        </p:nvSpPr>
        <p:spPr>
          <a:xfrm>
            <a:off x="4193007" y="1513905"/>
            <a:ext cx="6286499" cy="453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9261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0AE956-A25E-4289-9A67-5387993015D1}"/>
              </a:ext>
            </a:extLst>
          </p:cNvPr>
          <p:cNvSpPr>
            <a:spLocks noGrp="1"/>
          </p:cNvSpPr>
          <p:nvPr>
            <p:ph type="dt" sz="half" idx="10"/>
          </p:nvPr>
        </p:nvSpPr>
        <p:spPr/>
        <p:txBody>
          <a:bodyPr/>
          <a:lstStyle/>
          <a:p>
            <a:fld id="{3316F65A-B4BA-49A9-886F-F5BBDA16BDE6}" type="datetime1">
              <a:rPr lang="nl-NL" smtClean="0"/>
              <a:pPr/>
              <a:t>14-10-2021</a:t>
            </a:fld>
            <a:endParaRPr lang="en-GB"/>
          </a:p>
        </p:txBody>
      </p:sp>
      <p:sp>
        <p:nvSpPr>
          <p:cNvPr id="3" name="Tijdelijke aanduiding voor voettekst 2">
            <a:extLst>
              <a:ext uri="{FF2B5EF4-FFF2-40B4-BE49-F238E27FC236}">
                <a16:creationId xmlns:a16="http://schemas.microsoft.com/office/drawing/2014/main" id="{47BC7D6C-6DD7-4A62-B633-647C0721C67F}"/>
              </a:ext>
            </a:extLst>
          </p:cNvPr>
          <p:cNvSpPr>
            <a:spLocks noGrp="1"/>
          </p:cNvSpPr>
          <p:nvPr>
            <p:ph type="ftr" sz="quarter" idx="11"/>
          </p:nvPr>
        </p:nvSpPr>
        <p:spPr/>
        <p:txBody>
          <a:bodyPr/>
          <a:lstStyle/>
          <a:p>
            <a:r>
              <a:rPr lang="en-GB"/>
              <a:t>Onderwerp van de presentatie</a:t>
            </a:r>
          </a:p>
        </p:txBody>
      </p:sp>
      <p:sp>
        <p:nvSpPr>
          <p:cNvPr id="4" name="Tijdelijke aanduiding voor dianummer 3">
            <a:extLst>
              <a:ext uri="{FF2B5EF4-FFF2-40B4-BE49-F238E27FC236}">
                <a16:creationId xmlns:a16="http://schemas.microsoft.com/office/drawing/2014/main" id="{E268BD4F-EA27-4FD0-BB14-14A9CB5F30DC}"/>
              </a:ext>
            </a:extLst>
          </p:cNvPr>
          <p:cNvSpPr>
            <a:spLocks noGrp="1"/>
          </p:cNvSpPr>
          <p:nvPr>
            <p:ph type="sldNum" sz="quarter" idx="12"/>
          </p:nvPr>
        </p:nvSpPr>
        <p:spPr/>
        <p:txBody>
          <a:bodyPr/>
          <a:lstStyle/>
          <a:p>
            <a:fld id="{45B76B8B-DE07-48A4-9913-B57A52F2F853}" type="slidenum">
              <a:rPr lang="en-GB" smtClean="0"/>
              <a:pPr/>
              <a:t>16</a:t>
            </a:fld>
            <a:endParaRPr lang="en-GB" dirty="0"/>
          </a:p>
        </p:txBody>
      </p:sp>
      <p:pic>
        <p:nvPicPr>
          <p:cNvPr id="8194" name="Picture 2">
            <a:extLst>
              <a:ext uri="{FF2B5EF4-FFF2-40B4-BE49-F238E27FC236}">
                <a16:creationId xmlns:a16="http://schemas.microsoft.com/office/drawing/2014/main" id="{106FBCBE-DC79-4653-AAEA-B4325C339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9" y="0"/>
            <a:ext cx="122367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7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DA7E275-34B6-44E8-8475-60D2E5F1B945}"/>
              </a:ext>
            </a:extLst>
          </p:cNvPr>
          <p:cNvSpPr>
            <a:spLocks noGrp="1"/>
          </p:cNvSpPr>
          <p:nvPr>
            <p:ph type="dt" sz="half" idx="10"/>
          </p:nvPr>
        </p:nvSpPr>
        <p:spPr/>
        <p:txBody>
          <a:bodyPr/>
          <a:lstStyle/>
          <a:p>
            <a:fld id="{3316F65A-B4BA-49A9-886F-F5BBDA16BDE6}" type="datetime1">
              <a:rPr lang="nl-NL" smtClean="0"/>
              <a:pPr/>
              <a:t>14-10-2021</a:t>
            </a:fld>
            <a:endParaRPr lang="en-GB"/>
          </a:p>
        </p:txBody>
      </p:sp>
      <p:sp>
        <p:nvSpPr>
          <p:cNvPr id="3" name="Tijdelijke aanduiding voor voettekst 2">
            <a:extLst>
              <a:ext uri="{FF2B5EF4-FFF2-40B4-BE49-F238E27FC236}">
                <a16:creationId xmlns:a16="http://schemas.microsoft.com/office/drawing/2014/main" id="{14E82945-A36A-4057-BD10-AB457B65C3F7}"/>
              </a:ext>
            </a:extLst>
          </p:cNvPr>
          <p:cNvSpPr>
            <a:spLocks noGrp="1"/>
          </p:cNvSpPr>
          <p:nvPr>
            <p:ph type="ftr" sz="quarter" idx="11"/>
          </p:nvPr>
        </p:nvSpPr>
        <p:spPr/>
        <p:txBody>
          <a:bodyPr/>
          <a:lstStyle/>
          <a:p>
            <a:r>
              <a:rPr lang="en-GB"/>
              <a:t>Onderwerp van de presentatie</a:t>
            </a:r>
          </a:p>
        </p:txBody>
      </p:sp>
      <p:sp>
        <p:nvSpPr>
          <p:cNvPr id="4" name="Tijdelijke aanduiding voor dianummer 3">
            <a:extLst>
              <a:ext uri="{FF2B5EF4-FFF2-40B4-BE49-F238E27FC236}">
                <a16:creationId xmlns:a16="http://schemas.microsoft.com/office/drawing/2014/main" id="{2FB7C836-629A-4C1A-A96B-DBCB5353364C}"/>
              </a:ext>
            </a:extLst>
          </p:cNvPr>
          <p:cNvSpPr>
            <a:spLocks noGrp="1"/>
          </p:cNvSpPr>
          <p:nvPr>
            <p:ph type="sldNum" sz="quarter" idx="12"/>
          </p:nvPr>
        </p:nvSpPr>
        <p:spPr/>
        <p:txBody>
          <a:bodyPr/>
          <a:lstStyle/>
          <a:p>
            <a:fld id="{45B76B8B-DE07-48A4-9913-B57A52F2F853}" type="slidenum">
              <a:rPr lang="en-GB" smtClean="0"/>
              <a:pPr/>
              <a:t>17</a:t>
            </a:fld>
            <a:endParaRPr lang="en-GB" dirty="0"/>
          </a:p>
        </p:txBody>
      </p:sp>
      <p:pic>
        <p:nvPicPr>
          <p:cNvPr id="8" name="Afbeelding 7">
            <a:extLst>
              <a:ext uri="{FF2B5EF4-FFF2-40B4-BE49-F238E27FC236}">
                <a16:creationId xmlns:a16="http://schemas.microsoft.com/office/drawing/2014/main" id="{1110A9EA-D1AE-4238-B8B3-FB6CA58837A4}"/>
              </a:ext>
            </a:extLst>
          </p:cNvPr>
          <p:cNvPicPr>
            <a:picLocks noChangeAspect="1"/>
          </p:cNvPicPr>
          <p:nvPr/>
        </p:nvPicPr>
        <p:blipFill>
          <a:blip r:embed="rId2"/>
          <a:stretch>
            <a:fillRect/>
          </a:stretch>
        </p:blipFill>
        <p:spPr>
          <a:xfrm>
            <a:off x="0" y="750094"/>
            <a:ext cx="8800970" cy="5357812"/>
          </a:xfrm>
          <a:prstGeom prst="rect">
            <a:avLst/>
          </a:prstGeom>
        </p:spPr>
      </p:pic>
      <p:sp>
        <p:nvSpPr>
          <p:cNvPr id="9" name="Tijdelijke aanduiding voor inhoud 8">
            <a:extLst>
              <a:ext uri="{FF2B5EF4-FFF2-40B4-BE49-F238E27FC236}">
                <a16:creationId xmlns:a16="http://schemas.microsoft.com/office/drawing/2014/main" id="{249FFA21-0D0E-46A3-8F95-722BC10E2957}"/>
              </a:ext>
            </a:extLst>
          </p:cNvPr>
          <p:cNvSpPr txBox="1">
            <a:spLocks/>
          </p:cNvSpPr>
          <p:nvPr/>
        </p:nvSpPr>
        <p:spPr>
          <a:xfrm>
            <a:off x="6905999" y="274638"/>
            <a:ext cx="7096126" cy="4419599"/>
          </a:xfrm>
          <a:prstGeom prst="rect">
            <a:avLst/>
          </a:prstGeom>
        </p:spPr>
        <p:txBody>
          <a:bodyPr numCol="1"/>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endParaRPr lang="nl-NL" sz="3200" dirty="0"/>
          </a:p>
          <a:p>
            <a:r>
              <a:rPr lang="nl-NL" sz="3200" dirty="0"/>
              <a:t>Wanneer eb? </a:t>
            </a:r>
          </a:p>
          <a:p>
            <a:r>
              <a:rPr lang="nl-NL" sz="3200" dirty="0"/>
              <a:t>Wanneer vloed? </a:t>
            </a:r>
          </a:p>
          <a:p>
            <a:r>
              <a:rPr lang="nl-NL" sz="3200" dirty="0"/>
              <a:t>Wordt spring en doodtij meegenomen? </a:t>
            </a:r>
          </a:p>
        </p:txBody>
      </p:sp>
    </p:spTree>
    <p:extLst>
      <p:ext uri="{BB962C8B-B14F-4D97-AF65-F5344CB8AC3E}">
        <p14:creationId xmlns:p14="http://schemas.microsoft.com/office/powerpoint/2010/main" val="425457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371476" y="296863"/>
            <a:ext cx="10108030" cy="1160403"/>
          </a:xfrm>
        </p:spPr>
        <p:txBody>
          <a:bodyPr/>
          <a:lstStyle/>
          <a:p>
            <a:r>
              <a:rPr lang="nl-NL" dirty="0"/>
              <a:t>Zeeleven</a:t>
            </a:r>
          </a:p>
        </p:txBody>
      </p:sp>
      <p:sp>
        <p:nvSpPr>
          <p:cNvPr id="12" name="Tijdelijke aanduiding voor dianummer 11">
            <a:extLst>
              <a:ext uri="{FF2B5EF4-FFF2-40B4-BE49-F238E27FC236}">
                <a16:creationId xmlns:a16="http://schemas.microsoft.com/office/drawing/2014/main" id="{D9EDD159-5A73-4E70-9FE5-CD2DCA635586}"/>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18</a:t>
            </a:fld>
            <a:endParaRPr lang="nl-NL" dirty="0"/>
          </a:p>
        </p:txBody>
      </p:sp>
      <p:sp>
        <p:nvSpPr>
          <p:cNvPr id="9" name="Tijdelijke aanduiding voor inhoud 8">
            <a:extLst>
              <a:ext uri="{FF2B5EF4-FFF2-40B4-BE49-F238E27FC236}">
                <a16:creationId xmlns:a16="http://schemas.microsoft.com/office/drawing/2014/main" id="{359EEF49-46ED-473F-9760-285260CD6906}"/>
              </a:ext>
            </a:extLst>
          </p:cNvPr>
          <p:cNvSpPr>
            <a:spLocks noGrp="1"/>
          </p:cNvSpPr>
          <p:nvPr>
            <p:ph type="body" sz="quarter" idx="13"/>
          </p:nvPr>
        </p:nvSpPr>
        <p:spPr>
          <a:xfrm>
            <a:off x="371474" y="1074738"/>
            <a:ext cx="11449050" cy="4419599"/>
          </a:xfrm>
        </p:spPr>
        <p:txBody>
          <a:bodyPr numCol="1"/>
          <a:lstStyle/>
          <a:p>
            <a:pPr marL="0" indent="0">
              <a:buNone/>
            </a:pPr>
            <a:r>
              <a:rPr lang="nl-NL" sz="3200" dirty="0"/>
              <a:t>In te delen in twee lagen/types </a:t>
            </a:r>
          </a:p>
          <a:p>
            <a:endParaRPr lang="nl-NL" sz="3200" dirty="0"/>
          </a:p>
          <a:p>
            <a:r>
              <a:rPr lang="nl-NL" sz="3200" dirty="0"/>
              <a:t>Pelagische: </a:t>
            </a:r>
            <a:r>
              <a:rPr lang="nl-NL" sz="3200" dirty="0" err="1"/>
              <a:t>vrijlevend</a:t>
            </a:r>
            <a:r>
              <a:rPr lang="nl-NL" sz="3200" dirty="0"/>
              <a:t> en/of zwemmend zeeleven</a:t>
            </a:r>
          </a:p>
          <a:p>
            <a:pPr lvl="1"/>
            <a:r>
              <a:rPr lang="nl-NL" sz="2400" b="1" dirty="0"/>
              <a:t>Plankton (zweeft) </a:t>
            </a:r>
          </a:p>
          <a:p>
            <a:pPr lvl="2"/>
            <a:r>
              <a:rPr lang="nl-NL" sz="2400" dirty="0" err="1"/>
              <a:t>Zooplankton</a:t>
            </a:r>
            <a:endParaRPr lang="nl-NL" sz="2400" dirty="0"/>
          </a:p>
          <a:p>
            <a:pPr lvl="2"/>
            <a:r>
              <a:rPr lang="nl-NL" sz="2400" dirty="0"/>
              <a:t>Fytoplankton</a:t>
            </a:r>
            <a:br>
              <a:rPr lang="nl-NL" sz="2400" dirty="0"/>
            </a:br>
            <a:endParaRPr lang="nl-NL" sz="2400" dirty="0"/>
          </a:p>
          <a:p>
            <a:pPr lvl="1"/>
            <a:r>
              <a:rPr lang="nl-NL" sz="2400" b="1" dirty="0"/>
              <a:t>Nekton (zwemt)  </a:t>
            </a:r>
          </a:p>
          <a:p>
            <a:pPr lvl="2"/>
            <a:r>
              <a:rPr lang="nl-NL" sz="2400" dirty="0"/>
              <a:t>Vissen</a:t>
            </a:r>
          </a:p>
          <a:p>
            <a:pPr lvl="2"/>
            <a:r>
              <a:rPr lang="nl-NL" sz="2400" dirty="0"/>
              <a:t>IJsberen</a:t>
            </a:r>
          </a:p>
          <a:p>
            <a:pPr marL="0" indent="0">
              <a:buNone/>
            </a:pPr>
            <a:endParaRPr lang="nl-NL" sz="3200" dirty="0"/>
          </a:p>
          <a:p>
            <a:pPr marL="0" indent="0">
              <a:buNone/>
            </a:pPr>
            <a:r>
              <a:rPr lang="nl-NL" sz="3200" dirty="0" err="1"/>
              <a:t>Bentisch</a:t>
            </a:r>
            <a:r>
              <a:rPr lang="nl-NL" sz="3200" dirty="0"/>
              <a:t>: vastzittend zeeleven</a:t>
            </a:r>
          </a:p>
        </p:txBody>
      </p:sp>
      <p:sp>
        <p:nvSpPr>
          <p:cNvPr id="7" name="Tijdelijke aanduiding voor voettekst 9">
            <a:extLst>
              <a:ext uri="{FF2B5EF4-FFF2-40B4-BE49-F238E27FC236}">
                <a16:creationId xmlns:a16="http://schemas.microsoft.com/office/drawing/2014/main" id="{EB70781F-DE60-42D5-9D8A-658DAAA2E365}"/>
              </a:ext>
            </a:extLst>
          </p:cNvPr>
          <p:cNvSpPr>
            <a:spLocks noGrp="1"/>
          </p:cNvSpPr>
          <p:nvPr>
            <p:ph type="ftr" sz="quarter" idx="11"/>
          </p:nvPr>
        </p:nvSpPr>
        <p:spPr>
          <a:xfrm>
            <a:off x="624333" y="6325170"/>
            <a:ext cx="4921250" cy="216000"/>
          </a:xfrm>
        </p:spPr>
        <p:txBody>
          <a:bodyPr/>
          <a:lstStyle/>
          <a:p>
            <a:r>
              <a:rPr lang="nl-NL" dirty="0"/>
              <a:t>Zee en kust </a:t>
            </a:r>
          </a:p>
        </p:txBody>
      </p:sp>
    </p:spTree>
    <p:extLst>
      <p:ext uri="{BB962C8B-B14F-4D97-AF65-F5344CB8AC3E}">
        <p14:creationId xmlns:p14="http://schemas.microsoft.com/office/powerpoint/2010/main" val="132295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3FD08-190F-44D3-9052-4E3BED296851}"/>
              </a:ext>
            </a:extLst>
          </p:cNvPr>
          <p:cNvSpPr>
            <a:spLocks noGrp="1"/>
          </p:cNvSpPr>
          <p:nvPr>
            <p:ph type="title"/>
          </p:nvPr>
        </p:nvSpPr>
        <p:spPr/>
        <p:txBody>
          <a:bodyPr/>
          <a:lstStyle/>
          <a:p>
            <a:r>
              <a:rPr lang="nl-NL" dirty="0"/>
              <a:t>Duinvorming</a:t>
            </a:r>
          </a:p>
        </p:txBody>
      </p:sp>
      <p:sp>
        <p:nvSpPr>
          <p:cNvPr id="3" name="Tijdelijke aanduiding voor datum 2">
            <a:extLst>
              <a:ext uri="{FF2B5EF4-FFF2-40B4-BE49-F238E27FC236}">
                <a16:creationId xmlns:a16="http://schemas.microsoft.com/office/drawing/2014/main" id="{490D7711-3683-43E9-880B-AD28B4C2C843}"/>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sp>
        <p:nvSpPr>
          <p:cNvPr id="4" name="Tijdelijke aanduiding voor voettekst 3">
            <a:extLst>
              <a:ext uri="{FF2B5EF4-FFF2-40B4-BE49-F238E27FC236}">
                <a16:creationId xmlns:a16="http://schemas.microsoft.com/office/drawing/2014/main" id="{5835418C-071B-4538-906B-D9922C8D6EA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399918F5-4E4F-4022-A558-FB56B34A4D44}"/>
              </a:ext>
            </a:extLst>
          </p:cNvPr>
          <p:cNvSpPr>
            <a:spLocks noGrp="1"/>
          </p:cNvSpPr>
          <p:nvPr>
            <p:ph type="sldNum" sz="quarter" idx="12"/>
          </p:nvPr>
        </p:nvSpPr>
        <p:spPr/>
        <p:txBody>
          <a:bodyPr/>
          <a:lstStyle/>
          <a:p>
            <a:fld id="{45B76B8B-DE07-48A4-9913-B57A52F2F853}" type="slidenum">
              <a:rPr lang="nl-NL" noProof="0" smtClean="0"/>
              <a:t>19</a:t>
            </a:fld>
            <a:endParaRPr lang="nl-NL" noProof="0"/>
          </a:p>
        </p:txBody>
      </p:sp>
      <p:sp>
        <p:nvSpPr>
          <p:cNvPr id="6" name="Tijdelijke aanduiding voor tekst 5">
            <a:extLst>
              <a:ext uri="{FF2B5EF4-FFF2-40B4-BE49-F238E27FC236}">
                <a16:creationId xmlns:a16="http://schemas.microsoft.com/office/drawing/2014/main" id="{E02291DE-9AD0-4703-A08C-9C0DBF700C0F}"/>
              </a:ext>
            </a:extLst>
          </p:cNvPr>
          <p:cNvSpPr>
            <a:spLocks noGrp="1"/>
          </p:cNvSpPr>
          <p:nvPr>
            <p:ph type="body" sz="quarter" idx="13"/>
          </p:nvPr>
        </p:nvSpPr>
        <p:spPr/>
        <p:txBody>
          <a:bodyPr numCol="1"/>
          <a:lstStyle/>
          <a:p>
            <a:r>
              <a:rPr lang="nl-NL" sz="3200" dirty="0"/>
              <a:t>Hoe ontstaan duinen? (zie tekening bord) </a:t>
            </a:r>
          </a:p>
          <a:p>
            <a:endParaRPr lang="nl-NL" sz="3200" dirty="0"/>
          </a:p>
          <a:p>
            <a:r>
              <a:rPr lang="nl-NL" sz="3200" dirty="0"/>
              <a:t>Successie (ecologische, belangrijke term)</a:t>
            </a:r>
          </a:p>
        </p:txBody>
      </p:sp>
    </p:spTree>
    <p:extLst>
      <p:ext uri="{BB962C8B-B14F-4D97-AF65-F5344CB8AC3E}">
        <p14:creationId xmlns:p14="http://schemas.microsoft.com/office/powerpoint/2010/main" val="164378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371476" y="296863"/>
            <a:ext cx="10108030" cy="1160403"/>
          </a:xfrm>
        </p:spPr>
        <p:txBody>
          <a:bodyPr/>
          <a:lstStyle/>
          <a:p>
            <a:r>
              <a:rPr lang="nl-NL" dirty="0"/>
              <a:t>De Nederlandse kust </a:t>
            </a:r>
          </a:p>
        </p:txBody>
      </p:sp>
      <p:sp>
        <p:nvSpPr>
          <p:cNvPr id="10" name="Tijdelijke aanduiding voor datum 9">
            <a:extLst>
              <a:ext uri="{FF2B5EF4-FFF2-40B4-BE49-F238E27FC236}">
                <a16:creationId xmlns:a16="http://schemas.microsoft.com/office/drawing/2014/main" id="{4A6A4A24-DBD8-4BE0-A0EC-AF9579DDAA2F}"/>
              </a:ext>
            </a:extLst>
          </p:cNvPr>
          <p:cNvSpPr>
            <a:spLocks noGrp="1"/>
          </p:cNvSpPr>
          <p:nvPr>
            <p:ph type="dt" sz="half" idx="10"/>
          </p:nvPr>
        </p:nvSpPr>
        <p:spPr>
          <a:xfrm>
            <a:off x="6095999" y="7020000"/>
            <a:ext cx="1620000" cy="216000"/>
          </a:xfrm>
        </p:spPr>
        <p:txBody>
          <a:bodyPr/>
          <a:lstStyle/>
          <a:p>
            <a:fld id="{439DA7B5-8833-4C6E-98CE-DC230D7B2992}" type="datetime1">
              <a:rPr lang="nl-NL" smtClean="0"/>
              <a:pPr/>
              <a:t>14-10-2021</a:t>
            </a:fld>
            <a:endParaRPr lang="nl-NL" dirty="0"/>
          </a:p>
        </p:txBody>
      </p:sp>
      <p:sp>
        <p:nvSpPr>
          <p:cNvPr id="12" name="Tijdelijke aanduiding voor dianummer 11">
            <a:extLst>
              <a:ext uri="{FF2B5EF4-FFF2-40B4-BE49-F238E27FC236}">
                <a16:creationId xmlns:a16="http://schemas.microsoft.com/office/drawing/2014/main" id="{D9EDD159-5A73-4E70-9FE5-CD2DCA635586}"/>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2</a:t>
            </a:fld>
            <a:endParaRPr lang="nl-NL" dirty="0"/>
          </a:p>
        </p:txBody>
      </p:sp>
      <p:sp>
        <p:nvSpPr>
          <p:cNvPr id="9" name="Tijdelijke aanduiding voor inhoud 8">
            <a:extLst>
              <a:ext uri="{FF2B5EF4-FFF2-40B4-BE49-F238E27FC236}">
                <a16:creationId xmlns:a16="http://schemas.microsoft.com/office/drawing/2014/main" id="{359EEF49-46ED-473F-9760-285260CD6906}"/>
              </a:ext>
            </a:extLst>
          </p:cNvPr>
          <p:cNvSpPr>
            <a:spLocks noGrp="1"/>
          </p:cNvSpPr>
          <p:nvPr>
            <p:ph type="body" sz="quarter" idx="13"/>
          </p:nvPr>
        </p:nvSpPr>
        <p:spPr>
          <a:xfrm>
            <a:off x="371475" y="1709738"/>
            <a:ext cx="11449050" cy="4419599"/>
          </a:xfrm>
        </p:spPr>
        <p:txBody>
          <a:bodyPr numCol="1"/>
          <a:lstStyle/>
          <a:p>
            <a:pPr marL="0" indent="0">
              <a:buNone/>
            </a:pPr>
            <a:r>
              <a:rPr lang="nl-NL" sz="3200" dirty="0"/>
              <a:t>De (</a:t>
            </a:r>
            <a:r>
              <a:rPr lang="nl-NL" sz="3200" dirty="0" err="1"/>
              <a:t>nederlandse</a:t>
            </a:r>
            <a:r>
              <a:rPr lang="nl-NL" sz="3200" dirty="0"/>
              <a:t>) kust is op te delen in drie types </a:t>
            </a:r>
          </a:p>
          <a:p>
            <a:endParaRPr lang="nl-NL" sz="3200" dirty="0"/>
          </a:p>
          <a:p>
            <a:r>
              <a:rPr lang="nl-NL" sz="3200" dirty="0"/>
              <a:t>Open					(Waddenkust/Noord Nederland) </a:t>
            </a:r>
          </a:p>
          <a:p>
            <a:r>
              <a:rPr lang="nl-NL" sz="3200" dirty="0"/>
              <a:t>Gesloten kust				(Midden Nederland)</a:t>
            </a:r>
          </a:p>
          <a:p>
            <a:r>
              <a:rPr lang="nl-NL" sz="3200" dirty="0"/>
              <a:t>Estuarium kust  			(Zuid Nederland</a:t>
            </a:r>
          </a:p>
        </p:txBody>
      </p:sp>
      <p:sp>
        <p:nvSpPr>
          <p:cNvPr id="7" name="Tijdelijke aanduiding voor voettekst 9">
            <a:extLst>
              <a:ext uri="{FF2B5EF4-FFF2-40B4-BE49-F238E27FC236}">
                <a16:creationId xmlns:a16="http://schemas.microsoft.com/office/drawing/2014/main" id="{EB70781F-DE60-42D5-9D8A-658DAAA2E365}"/>
              </a:ext>
            </a:extLst>
          </p:cNvPr>
          <p:cNvSpPr>
            <a:spLocks noGrp="1"/>
          </p:cNvSpPr>
          <p:nvPr>
            <p:ph type="ftr" sz="quarter" idx="11"/>
          </p:nvPr>
        </p:nvSpPr>
        <p:spPr>
          <a:xfrm>
            <a:off x="624333" y="6325170"/>
            <a:ext cx="4921250" cy="216000"/>
          </a:xfrm>
        </p:spPr>
        <p:txBody>
          <a:bodyPr/>
          <a:lstStyle/>
          <a:p>
            <a:r>
              <a:rPr lang="nl-NL" dirty="0"/>
              <a:t>Zee en kust </a:t>
            </a:r>
          </a:p>
        </p:txBody>
      </p:sp>
    </p:spTree>
    <p:extLst>
      <p:ext uri="{BB962C8B-B14F-4D97-AF65-F5344CB8AC3E}">
        <p14:creationId xmlns:p14="http://schemas.microsoft.com/office/powerpoint/2010/main" val="30105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3FD08-190F-44D3-9052-4E3BED296851}"/>
              </a:ext>
            </a:extLst>
          </p:cNvPr>
          <p:cNvSpPr>
            <a:spLocks noGrp="1"/>
          </p:cNvSpPr>
          <p:nvPr>
            <p:ph type="title"/>
          </p:nvPr>
        </p:nvSpPr>
        <p:spPr/>
        <p:txBody>
          <a:bodyPr/>
          <a:lstStyle/>
          <a:p>
            <a:r>
              <a:rPr lang="nl-NL" dirty="0"/>
              <a:t>(Estuaria), Kwelders en schorren</a:t>
            </a:r>
          </a:p>
        </p:txBody>
      </p:sp>
      <p:sp>
        <p:nvSpPr>
          <p:cNvPr id="3" name="Tijdelijke aanduiding voor datum 2">
            <a:extLst>
              <a:ext uri="{FF2B5EF4-FFF2-40B4-BE49-F238E27FC236}">
                <a16:creationId xmlns:a16="http://schemas.microsoft.com/office/drawing/2014/main" id="{490D7711-3683-43E9-880B-AD28B4C2C843}"/>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sp>
        <p:nvSpPr>
          <p:cNvPr id="4" name="Tijdelijke aanduiding voor voettekst 3">
            <a:extLst>
              <a:ext uri="{FF2B5EF4-FFF2-40B4-BE49-F238E27FC236}">
                <a16:creationId xmlns:a16="http://schemas.microsoft.com/office/drawing/2014/main" id="{5835418C-071B-4538-906B-D9922C8D6EA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399918F5-4E4F-4022-A558-FB56B34A4D44}"/>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sp>
        <p:nvSpPr>
          <p:cNvPr id="6" name="Tijdelijke aanduiding voor tekst 5">
            <a:extLst>
              <a:ext uri="{FF2B5EF4-FFF2-40B4-BE49-F238E27FC236}">
                <a16:creationId xmlns:a16="http://schemas.microsoft.com/office/drawing/2014/main" id="{E02291DE-9AD0-4703-A08C-9C0DBF700C0F}"/>
              </a:ext>
            </a:extLst>
          </p:cNvPr>
          <p:cNvSpPr>
            <a:spLocks noGrp="1"/>
          </p:cNvSpPr>
          <p:nvPr>
            <p:ph type="body" sz="quarter" idx="13"/>
          </p:nvPr>
        </p:nvSpPr>
        <p:spPr/>
        <p:txBody>
          <a:bodyPr numCol="1"/>
          <a:lstStyle/>
          <a:p>
            <a:pPr marL="0" indent="0">
              <a:buNone/>
            </a:pPr>
            <a:r>
              <a:rPr lang="nl-NL" sz="2800" dirty="0"/>
              <a:t>Schor en kwelder zijn verschillenden benamingen voor hetzelfde ecosysteem. Het gaat om laaggelegen zandige of </a:t>
            </a:r>
            <a:r>
              <a:rPr lang="nl-NL" sz="2800" dirty="0" err="1"/>
              <a:t>slikkige</a:t>
            </a:r>
            <a:r>
              <a:rPr lang="nl-NL" sz="2800" dirty="0"/>
              <a:t> gronden onder invloed van getijde met pionier gemeenschappen, ruigten en graslanden van zoutminnende en zouttolerante vegetaties. De laagste delen worden dagelijks overstroomd door zeewater, de hoogste delen slechts af en toe. Bodemdeeltjes die bij iedere overstroming met hoogwater achterblijven vormen schor of kwelder.</a:t>
            </a:r>
          </a:p>
          <a:p>
            <a:endParaRPr lang="nl-NL" sz="3200" dirty="0"/>
          </a:p>
        </p:txBody>
      </p:sp>
    </p:spTree>
    <p:extLst>
      <p:ext uri="{BB962C8B-B14F-4D97-AF65-F5344CB8AC3E}">
        <p14:creationId xmlns:p14="http://schemas.microsoft.com/office/powerpoint/2010/main" val="63903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3FD08-190F-44D3-9052-4E3BED296851}"/>
              </a:ext>
            </a:extLst>
          </p:cNvPr>
          <p:cNvSpPr>
            <a:spLocks noGrp="1"/>
          </p:cNvSpPr>
          <p:nvPr>
            <p:ph type="title"/>
          </p:nvPr>
        </p:nvSpPr>
        <p:spPr/>
        <p:txBody>
          <a:bodyPr/>
          <a:lstStyle/>
          <a:p>
            <a:r>
              <a:rPr lang="nl-NL" dirty="0"/>
              <a:t>Kwelders en schorren</a:t>
            </a:r>
          </a:p>
        </p:txBody>
      </p:sp>
      <p:sp>
        <p:nvSpPr>
          <p:cNvPr id="3" name="Tijdelijke aanduiding voor datum 2">
            <a:extLst>
              <a:ext uri="{FF2B5EF4-FFF2-40B4-BE49-F238E27FC236}">
                <a16:creationId xmlns:a16="http://schemas.microsoft.com/office/drawing/2014/main" id="{490D7711-3683-43E9-880B-AD28B4C2C843}"/>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sp>
        <p:nvSpPr>
          <p:cNvPr id="4" name="Tijdelijke aanduiding voor voettekst 3">
            <a:extLst>
              <a:ext uri="{FF2B5EF4-FFF2-40B4-BE49-F238E27FC236}">
                <a16:creationId xmlns:a16="http://schemas.microsoft.com/office/drawing/2014/main" id="{5835418C-071B-4538-906B-D9922C8D6EA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399918F5-4E4F-4022-A558-FB56B34A4D44}"/>
              </a:ext>
            </a:extLst>
          </p:cNvPr>
          <p:cNvSpPr>
            <a:spLocks noGrp="1"/>
          </p:cNvSpPr>
          <p:nvPr>
            <p:ph type="sldNum" sz="quarter" idx="12"/>
          </p:nvPr>
        </p:nvSpPr>
        <p:spPr/>
        <p:txBody>
          <a:bodyPr/>
          <a:lstStyle/>
          <a:p>
            <a:fld id="{45B76B8B-DE07-48A4-9913-B57A52F2F853}" type="slidenum">
              <a:rPr lang="nl-NL" noProof="0" smtClean="0"/>
              <a:t>21</a:t>
            </a:fld>
            <a:endParaRPr lang="nl-NL" noProof="0"/>
          </a:p>
        </p:txBody>
      </p:sp>
      <p:sp>
        <p:nvSpPr>
          <p:cNvPr id="6" name="Tijdelijke aanduiding voor tekst 5">
            <a:extLst>
              <a:ext uri="{FF2B5EF4-FFF2-40B4-BE49-F238E27FC236}">
                <a16:creationId xmlns:a16="http://schemas.microsoft.com/office/drawing/2014/main" id="{E02291DE-9AD0-4703-A08C-9C0DBF700C0F}"/>
              </a:ext>
            </a:extLst>
          </p:cNvPr>
          <p:cNvSpPr>
            <a:spLocks noGrp="1"/>
          </p:cNvSpPr>
          <p:nvPr>
            <p:ph type="body" sz="quarter" idx="13"/>
          </p:nvPr>
        </p:nvSpPr>
        <p:spPr/>
        <p:txBody>
          <a:bodyPr numCol="1"/>
          <a:lstStyle/>
          <a:p>
            <a:pPr marL="0" indent="0">
              <a:buNone/>
            </a:pPr>
            <a:r>
              <a:rPr lang="nl-NL" sz="2800" b="1" dirty="0"/>
              <a:t>Hoge kwelder: </a:t>
            </a:r>
            <a:r>
              <a:rPr lang="nl-NL" sz="2800" dirty="0"/>
              <a:t>Zandig overstroomt minder frequent. Soorten: </a:t>
            </a:r>
            <a:r>
              <a:rPr lang="nl-NL" sz="2800" dirty="0" err="1"/>
              <a:t>Engelsgras</a:t>
            </a:r>
            <a:r>
              <a:rPr lang="nl-NL" sz="2800" dirty="0"/>
              <a:t>, rood zwenkgras en strandkweek </a:t>
            </a:r>
            <a:br>
              <a:rPr lang="nl-NL" sz="2800" dirty="0"/>
            </a:br>
            <a:br>
              <a:rPr lang="nl-NL" sz="2800" dirty="0"/>
            </a:br>
            <a:r>
              <a:rPr lang="nl-NL" sz="2800" b="1" dirty="0"/>
              <a:t>Middel kwelder:</a:t>
            </a:r>
            <a:r>
              <a:rPr lang="nl-NL" sz="2800" dirty="0"/>
              <a:t> Mix tussen zanderige en slibrijke bodem. Soorten: Kweldergras, lamsoor, </a:t>
            </a:r>
            <a:r>
              <a:rPr lang="nl-NL" sz="2800" dirty="0" err="1"/>
              <a:t>zeealsem</a:t>
            </a:r>
            <a:r>
              <a:rPr lang="nl-NL" sz="2800" dirty="0"/>
              <a:t>, zoutmelde, </a:t>
            </a:r>
            <a:r>
              <a:rPr lang="nl-NL" sz="2800" dirty="0" err="1"/>
              <a:t>zeealsem</a:t>
            </a:r>
            <a:r>
              <a:rPr lang="nl-NL" sz="2800" dirty="0"/>
              <a:t> en zilte schijnspurrie. </a:t>
            </a:r>
            <a:br>
              <a:rPr lang="nl-NL" sz="2800" dirty="0"/>
            </a:br>
            <a:br>
              <a:rPr lang="nl-NL" sz="2800" dirty="0"/>
            </a:br>
            <a:r>
              <a:rPr lang="nl-NL" sz="2800" b="1" dirty="0"/>
              <a:t>Lage kwelder: </a:t>
            </a:r>
            <a:r>
              <a:rPr lang="nl-NL" sz="2800" dirty="0"/>
              <a:t>Overstroomt regelmatig, slibrijke bodem. Soorten: Engels slijkgras en zeekraal </a:t>
            </a:r>
          </a:p>
          <a:p>
            <a:endParaRPr lang="nl-NL" sz="3200" dirty="0"/>
          </a:p>
        </p:txBody>
      </p:sp>
    </p:spTree>
    <p:extLst>
      <p:ext uri="{BB962C8B-B14F-4D97-AF65-F5344CB8AC3E}">
        <p14:creationId xmlns:p14="http://schemas.microsoft.com/office/powerpoint/2010/main" val="216276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12F9655-5F03-45C7-97D5-83FD4C7FFF6C}"/>
              </a:ext>
            </a:extLst>
          </p:cNvPr>
          <p:cNvSpPr>
            <a:spLocks noGrp="1"/>
          </p:cNvSpPr>
          <p:nvPr>
            <p:ph type="dt" sz="half" idx="10"/>
          </p:nvPr>
        </p:nvSpPr>
        <p:spPr/>
        <p:txBody>
          <a:bodyPr/>
          <a:lstStyle/>
          <a:p>
            <a:fld id="{A31A92CC-9A51-4DCB-9CE1-87C12736465F}" type="datetime1">
              <a:rPr lang="nl-NL" noProof="0" smtClean="0"/>
              <a:t>14-10-2021</a:t>
            </a:fld>
            <a:endParaRPr lang="nl-NL" noProof="0"/>
          </a:p>
        </p:txBody>
      </p:sp>
      <p:sp>
        <p:nvSpPr>
          <p:cNvPr id="4" name="Tijdelijke aanduiding voor voettekst 3">
            <a:extLst>
              <a:ext uri="{FF2B5EF4-FFF2-40B4-BE49-F238E27FC236}">
                <a16:creationId xmlns:a16="http://schemas.microsoft.com/office/drawing/2014/main" id="{67D2FAAD-D609-44A9-98D2-061B2B8935DA}"/>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B9EF5C81-BE35-4C6E-A129-51DA7EC0BEB8}"/>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pic>
        <p:nvPicPr>
          <p:cNvPr id="8" name="Afbeelding 7">
            <a:extLst>
              <a:ext uri="{FF2B5EF4-FFF2-40B4-BE49-F238E27FC236}">
                <a16:creationId xmlns:a16="http://schemas.microsoft.com/office/drawing/2014/main" id="{8EBE491C-7AC6-4790-B7F0-3BF872B845A7}"/>
              </a:ext>
            </a:extLst>
          </p:cNvPr>
          <p:cNvPicPr>
            <a:picLocks noChangeAspect="1"/>
          </p:cNvPicPr>
          <p:nvPr/>
        </p:nvPicPr>
        <p:blipFill>
          <a:blip r:embed="rId2"/>
          <a:stretch>
            <a:fillRect/>
          </a:stretch>
        </p:blipFill>
        <p:spPr>
          <a:xfrm>
            <a:off x="1290637" y="587090"/>
            <a:ext cx="9076190" cy="5683820"/>
          </a:xfrm>
          <a:prstGeom prst="rect">
            <a:avLst/>
          </a:prstGeom>
        </p:spPr>
      </p:pic>
    </p:spTree>
    <p:extLst>
      <p:ext uri="{BB962C8B-B14F-4D97-AF65-F5344CB8AC3E}">
        <p14:creationId xmlns:p14="http://schemas.microsoft.com/office/powerpoint/2010/main" val="167471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15577B0-CFD4-4867-9640-3A61E4F51990}"/>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dirty="0"/>
              <a:t>Onderwerp van de presentatie</a:t>
            </a:r>
          </a:p>
        </p:txBody>
      </p:sp>
      <p:sp>
        <p:nvSpPr>
          <p:cNvPr id="73" name="Slide Number Placeholder 4">
            <a:extLst>
              <a:ext uri="{FF2B5EF4-FFF2-40B4-BE49-F238E27FC236}">
                <a16:creationId xmlns:a16="http://schemas.microsoft.com/office/drawing/2014/main" id="{F08AB7CA-CACF-424F-A4BE-AAB37261151A}"/>
              </a:ext>
            </a:extLst>
          </p:cNvPr>
          <p:cNvSpPr>
            <a:spLocks noGrp="1"/>
          </p:cNvSpPr>
          <p:nvPr>
            <p:ph type="sldNum" sz="quarter" idx="12"/>
          </p:nvPr>
        </p:nvSpPr>
        <p:spPr>
          <a:xfrm>
            <a:off x="371476" y="6325170"/>
            <a:ext cx="311944" cy="216000"/>
          </a:xfrm>
        </p:spPr>
        <p:txBody>
          <a:bodyPr/>
          <a:lstStyle/>
          <a:p>
            <a:pPr>
              <a:spcAft>
                <a:spcPts val="600"/>
              </a:spcAft>
            </a:pPr>
            <a:fld id="{45B76B8B-DE07-48A4-9913-B57A52F2F853}" type="slidenum">
              <a:rPr lang="nl-NL" noProof="0" smtClean="0"/>
              <a:pPr>
                <a:spcAft>
                  <a:spcPts val="600"/>
                </a:spcAft>
              </a:pPr>
              <a:t>4</a:t>
            </a:fld>
            <a:endParaRPr lang="nl-NL" noProof="0"/>
          </a:p>
        </p:txBody>
      </p:sp>
      <p:pic>
        <p:nvPicPr>
          <p:cNvPr id="1026" name="Picture 2" descr="Ontdek de Waddenkust van Friesland: eigenzinnig en vrij | Visit Wadden">
            <a:extLst>
              <a:ext uri="{FF2B5EF4-FFF2-40B4-BE49-F238E27FC236}">
                <a16:creationId xmlns:a16="http://schemas.microsoft.com/office/drawing/2014/main" id="{C8F01E09-25C2-4C28-AF44-5D124AA15A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162"/>
          <a:stretch/>
        </p:blipFill>
        <p:spPr bwMode="auto">
          <a:xfrm>
            <a:off x="20" y="10"/>
            <a:ext cx="12191979" cy="462011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hidden="1">
            <a:extLst>
              <a:ext uri="{FF2B5EF4-FFF2-40B4-BE49-F238E27FC236}">
                <a16:creationId xmlns:a16="http://schemas.microsoft.com/office/drawing/2014/main" id="{5C917E03-7260-4279-B6C6-1D4A37852EB1}"/>
              </a:ext>
            </a:extLst>
          </p:cNvPr>
          <p:cNvSpPr>
            <a:spLocks noGrp="1"/>
          </p:cNvSpPr>
          <p:nvPr>
            <p:ph type="sldNum" sz="quarter" idx="12"/>
          </p:nvPr>
        </p:nvSpPr>
        <p:spPr/>
        <p:txBody>
          <a:bodyPr/>
          <a:lstStyle/>
          <a:p>
            <a:pPr>
              <a:spcAft>
                <a:spcPts val="600"/>
              </a:spcAft>
            </a:pPr>
            <a:fld id="{45B76B8B-DE07-48A4-9913-B57A52F2F853}" type="slidenum">
              <a:rPr lang="nl-NL" noProof="0" smtClean="0"/>
              <a:pPr>
                <a:spcAft>
                  <a:spcPts val="600"/>
                </a:spcAft>
              </a:pPr>
              <a:t>4</a:t>
            </a:fld>
            <a:endParaRPr lang="nl-NL" noProof="0"/>
          </a:p>
        </p:txBody>
      </p:sp>
      <p:sp>
        <p:nvSpPr>
          <p:cNvPr id="3" name="Tijdelijke aanduiding voor datum 2" hidden="1">
            <a:extLst>
              <a:ext uri="{FF2B5EF4-FFF2-40B4-BE49-F238E27FC236}">
                <a16:creationId xmlns:a16="http://schemas.microsoft.com/office/drawing/2014/main" id="{70BB67EC-F33E-45C8-BE85-5CD0D53C3B8C}"/>
              </a:ext>
            </a:extLst>
          </p:cNvPr>
          <p:cNvSpPr>
            <a:spLocks noGrp="1"/>
          </p:cNvSpPr>
          <p:nvPr>
            <p:ph type="dt" sz="half" idx="10"/>
          </p:nvPr>
        </p:nvSpPr>
        <p:spPr/>
        <p:txBody>
          <a:bodyPr/>
          <a:lstStyle/>
          <a:p>
            <a:pPr>
              <a:spcAft>
                <a:spcPts val="600"/>
              </a:spcAft>
            </a:pPr>
            <a:fld id="{A31A92CC-9A51-4DCB-9CE1-87C12736465F}" type="datetime1">
              <a:rPr lang="nl-NL" noProof="0" smtClean="0"/>
              <a:pPr>
                <a:spcAft>
                  <a:spcPts val="600"/>
                </a:spcAft>
              </a:pPr>
              <a:t>14-10-2021</a:t>
            </a:fld>
            <a:endParaRPr lang="nl-NL" noProof="0"/>
          </a:p>
        </p:txBody>
      </p:sp>
    </p:spTree>
    <p:extLst>
      <p:ext uri="{BB962C8B-B14F-4D97-AF65-F5344CB8AC3E}">
        <p14:creationId xmlns:p14="http://schemas.microsoft.com/office/powerpoint/2010/main" val="396614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15577B0-CFD4-4867-9640-3A61E4F51990}"/>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dirty="0"/>
              <a:t>Onderwerp van de presentatie</a:t>
            </a:r>
          </a:p>
        </p:txBody>
      </p:sp>
      <p:sp>
        <p:nvSpPr>
          <p:cNvPr id="73" name="Slide Number Placeholder 4">
            <a:extLst>
              <a:ext uri="{FF2B5EF4-FFF2-40B4-BE49-F238E27FC236}">
                <a16:creationId xmlns:a16="http://schemas.microsoft.com/office/drawing/2014/main" id="{F08AB7CA-CACF-424F-A4BE-AAB37261151A}"/>
              </a:ext>
            </a:extLst>
          </p:cNvPr>
          <p:cNvSpPr>
            <a:spLocks noGrp="1"/>
          </p:cNvSpPr>
          <p:nvPr>
            <p:ph type="sldNum" sz="quarter" idx="12"/>
          </p:nvPr>
        </p:nvSpPr>
        <p:spPr>
          <a:xfrm>
            <a:off x="371476" y="6325170"/>
            <a:ext cx="311944" cy="216000"/>
          </a:xfrm>
        </p:spPr>
        <p:txBody>
          <a:bodyPr/>
          <a:lstStyle/>
          <a:p>
            <a:pPr>
              <a:spcAft>
                <a:spcPts val="600"/>
              </a:spcAft>
            </a:pPr>
            <a:fld id="{45B76B8B-DE07-48A4-9913-B57A52F2F853}" type="slidenum">
              <a:rPr lang="nl-NL" noProof="0" smtClean="0"/>
              <a:pPr>
                <a:spcAft>
                  <a:spcPts val="600"/>
                </a:spcAft>
              </a:pPr>
              <a:t>5</a:t>
            </a:fld>
            <a:endParaRPr lang="nl-NL" noProof="0"/>
          </a:p>
        </p:txBody>
      </p:sp>
      <p:sp>
        <p:nvSpPr>
          <p:cNvPr id="5" name="Tijdelijke aanduiding voor dianummer 4" hidden="1">
            <a:extLst>
              <a:ext uri="{FF2B5EF4-FFF2-40B4-BE49-F238E27FC236}">
                <a16:creationId xmlns:a16="http://schemas.microsoft.com/office/drawing/2014/main" id="{5C917E03-7260-4279-B6C6-1D4A37852EB1}"/>
              </a:ext>
            </a:extLst>
          </p:cNvPr>
          <p:cNvSpPr>
            <a:spLocks noGrp="1"/>
          </p:cNvSpPr>
          <p:nvPr>
            <p:ph type="sldNum" sz="quarter" idx="12"/>
          </p:nvPr>
        </p:nvSpPr>
        <p:spPr/>
        <p:txBody>
          <a:bodyPr/>
          <a:lstStyle/>
          <a:p>
            <a:pPr>
              <a:spcAft>
                <a:spcPts val="600"/>
              </a:spcAft>
            </a:pPr>
            <a:fld id="{45B76B8B-DE07-48A4-9913-B57A52F2F853}" type="slidenum">
              <a:rPr lang="nl-NL" noProof="0" smtClean="0"/>
              <a:pPr>
                <a:spcAft>
                  <a:spcPts val="600"/>
                </a:spcAft>
              </a:pPr>
              <a:t>5</a:t>
            </a:fld>
            <a:endParaRPr lang="nl-NL" noProof="0"/>
          </a:p>
        </p:txBody>
      </p:sp>
      <p:sp>
        <p:nvSpPr>
          <p:cNvPr id="3" name="Tijdelijke aanduiding voor datum 2" hidden="1">
            <a:extLst>
              <a:ext uri="{FF2B5EF4-FFF2-40B4-BE49-F238E27FC236}">
                <a16:creationId xmlns:a16="http://schemas.microsoft.com/office/drawing/2014/main" id="{70BB67EC-F33E-45C8-BE85-5CD0D53C3B8C}"/>
              </a:ext>
            </a:extLst>
          </p:cNvPr>
          <p:cNvSpPr>
            <a:spLocks noGrp="1"/>
          </p:cNvSpPr>
          <p:nvPr>
            <p:ph type="dt" sz="half" idx="10"/>
          </p:nvPr>
        </p:nvSpPr>
        <p:spPr/>
        <p:txBody>
          <a:bodyPr/>
          <a:lstStyle/>
          <a:p>
            <a:pPr>
              <a:spcAft>
                <a:spcPts val="600"/>
              </a:spcAft>
            </a:pPr>
            <a:fld id="{A31A92CC-9A51-4DCB-9CE1-87C12736465F}" type="datetime1">
              <a:rPr lang="nl-NL" noProof="0" smtClean="0"/>
              <a:pPr>
                <a:spcAft>
                  <a:spcPts val="600"/>
                </a:spcAft>
              </a:pPr>
              <a:t>14-10-2021</a:t>
            </a:fld>
            <a:endParaRPr lang="nl-NL" noProof="0"/>
          </a:p>
        </p:txBody>
      </p:sp>
      <p:pic>
        <p:nvPicPr>
          <p:cNvPr id="3074" name="Picture 2" descr="▷ Strandvakantie Nederland? De leukste strandvakantie in Nederland tips!">
            <a:extLst>
              <a:ext uri="{FF2B5EF4-FFF2-40B4-BE49-F238E27FC236}">
                <a16:creationId xmlns:a16="http://schemas.microsoft.com/office/drawing/2014/main" id="{D2BAE7A0-24C6-4FE4-95FC-4853B4BF7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1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15577B0-CFD4-4867-9640-3A61E4F51990}"/>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dirty="0"/>
              <a:t>Onderwerp van de presentatie</a:t>
            </a:r>
          </a:p>
        </p:txBody>
      </p:sp>
      <p:sp>
        <p:nvSpPr>
          <p:cNvPr id="73" name="Slide Number Placeholder 4">
            <a:extLst>
              <a:ext uri="{FF2B5EF4-FFF2-40B4-BE49-F238E27FC236}">
                <a16:creationId xmlns:a16="http://schemas.microsoft.com/office/drawing/2014/main" id="{F08AB7CA-CACF-424F-A4BE-AAB37261151A}"/>
              </a:ext>
            </a:extLst>
          </p:cNvPr>
          <p:cNvSpPr>
            <a:spLocks noGrp="1"/>
          </p:cNvSpPr>
          <p:nvPr>
            <p:ph type="sldNum" sz="quarter" idx="12"/>
          </p:nvPr>
        </p:nvSpPr>
        <p:spPr>
          <a:xfrm>
            <a:off x="371476" y="6325170"/>
            <a:ext cx="311944" cy="216000"/>
          </a:xfrm>
        </p:spPr>
        <p:txBody>
          <a:bodyPr/>
          <a:lstStyle/>
          <a:p>
            <a:pPr>
              <a:spcAft>
                <a:spcPts val="600"/>
              </a:spcAft>
            </a:pPr>
            <a:fld id="{45B76B8B-DE07-48A4-9913-B57A52F2F853}" type="slidenum">
              <a:rPr lang="nl-NL" noProof="0" smtClean="0"/>
              <a:pPr>
                <a:spcAft>
                  <a:spcPts val="600"/>
                </a:spcAft>
              </a:pPr>
              <a:t>6</a:t>
            </a:fld>
            <a:endParaRPr lang="nl-NL" noProof="0"/>
          </a:p>
        </p:txBody>
      </p:sp>
      <p:sp>
        <p:nvSpPr>
          <p:cNvPr id="5" name="Tijdelijke aanduiding voor dianummer 4" hidden="1">
            <a:extLst>
              <a:ext uri="{FF2B5EF4-FFF2-40B4-BE49-F238E27FC236}">
                <a16:creationId xmlns:a16="http://schemas.microsoft.com/office/drawing/2014/main" id="{5C917E03-7260-4279-B6C6-1D4A37852EB1}"/>
              </a:ext>
            </a:extLst>
          </p:cNvPr>
          <p:cNvSpPr>
            <a:spLocks noGrp="1"/>
          </p:cNvSpPr>
          <p:nvPr>
            <p:ph type="sldNum" sz="quarter" idx="12"/>
          </p:nvPr>
        </p:nvSpPr>
        <p:spPr/>
        <p:txBody>
          <a:bodyPr/>
          <a:lstStyle/>
          <a:p>
            <a:pPr>
              <a:spcAft>
                <a:spcPts val="600"/>
              </a:spcAft>
            </a:pPr>
            <a:fld id="{45B76B8B-DE07-48A4-9913-B57A52F2F853}" type="slidenum">
              <a:rPr lang="nl-NL" noProof="0" smtClean="0"/>
              <a:pPr>
                <a:spcAft>
                  <a:spcPts val="600"/>
                </a:spcAft>
              </a:pPr>
              <a:t>6</a:t>
            </a:fld>
            <a:endParaRPr lang="nl-NL" noProof="0"/>
          </a:p>
        </p:txBody>
      </p:sp>
      <p:sp>
        <p:nvSpPr>
          <p:cNvPr id="3" name="Tijdelijke aanduiding voor datum 2" hidden="1">
            <a:extLst>
              <a:ext uri="{FF2B5EF4-FFF2-40B4-BE49-F238E27FC236}">
                <a16:creationId xmlns:a16="http://schemas.microsoft.com/office/drawing/2014/main" id="{70BB67EC-F33E-45C8-BE85-5CD0D53C3B8C}"/>
              </a:ext>
            </a:extLst>
          </p:cNvPr>
          <p:cNvSpPr>
            <a:spLocks noGrp="1"/>
          </p:cNvSpPr>
          <p:nvPr>
            <p:ph type="dt" sz="half" idx="10"/>
          </p:nvPr>
        </p:nvSpPr>
        <p:spPr/>
        <p:txBody>
          <a:bodyPr/>
          <a:lstStyle/>
          <a:p>
            <a:pPr>
              <a:spcAft>
                <a:spcPts val="600"/>
              </a:spcAft>
            </a:pPr>
            <a:fld id="{A31A92CC-9A51-4DCB-9CE1-87C12736465F}" type="datetime1">
              <a:rPr lang="nl-NL" noProof="0" smtClean="0"/>
              <a:pPr>
                <a:spcAft>
                  <a:spcPts val="600"/>
                </a:spcAft>
              </a:pPr>
              <a:t>14-10-2021</a:t>
            </a:fld>
            <a:endParaRPr lang="nl-NL" noProof="0"/>
          </a:p>
        </p:txBody>
      </p:sp>
      <p:pic>
        <p:nvPicPr>
          <p:cNvPr id="2050" name="Picture 2" descr="Schelde-estuarium onderdeel van het toekomstige UNESCO Global Geopark  Schelde Delta | VNSC">
            <a:extLst>
              <a:ext uri="{FF2B5EF4-FFF2-40B4-BE49-F238E27FC236}">
                <a16:creationId xmlns:a16="http://schemas.microsoft.com/office/drawing/2014/main" id="{A4475AB7-F771-41A9-9F20-3CE5324D9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dviesgroep Borm &amp;amp; Huijgens, integraal waterbeheer">
            <a:extLst>
              <a:ext uri="{FF2B5EF4-FFF2-40B4-BE49-F238E27FC236}">
                <a16:creationId xmlns:a16="http://schemas.microsoft.com/office/drawing/2014/main" id="{66B41E6C-4251-4174-AFDB-E96F21881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950" y="1"/>
            <a:ext cx="382905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371476" y="296863"/>
            <a:ext cx="5638799" cy="1160403"/>
          </a:xfrm>
        </p:spPr>
        <p:txBody>
          <a:bodyPr/>
          <a:lstStyle/>
          <a:p>
            <a:r>
              <a:rPr lang="nl-NL" dirty="0"/>
              <a:t>De Zee en oceaan</a:t>
            </a:r>
          </a:p>
        </p:txBody>
      </p:sp>
      <p:sp>
        <p:nvSpPr>
          <p:cNvPr id="16" name="Tijdelijke aanduiding voor datum 15">
            <a:extLst>
              <a:ext uri="{FF2B5EF4-FFF2-40B4-BE49-F238E27FC236}">
                <a16:creationId xmlns:a16="http://schemas.microsoft.com/office/drawing/2014/main" id="{69AFCFDA-A198-47F4-8C43-2EF7759DFA95}"/>
              </a:ext>
            </a:extLst>
          </p:cNvPr>
          <p:cNvSpPr>
            <a:spLocks noGrp="1"/>
          </p:cNvSpPr>
          <p:nvPr>
            <p:ph type="dt" sz="half" idx="10"/>
          </p:nvPr>
        </p:nvSpPr>
        <p:spPr>
          <a:xfrm>
            <a:off x="6095999" y="7020000"/>
            <a:ext cx="1620000" cy="216000"/>
          </a:xfrm>
        </p:spPr>
        <p:txBody>
          <a:bodyPr/>
          <a:lstStyle/>
          <a:p>
            <a:fld id="{2C8DD1CF-0260-41F3-A066-69E29E1337CD}" type="datetime1">
              <a:rPr lang="nl-NL" smtClean="0"/>
              <a:pPr/>
              <a:t>14-10-2021</a:t>
            </a:fld>
            <a:endParaRPr lang="nl-NL" dirty="0"/>
          </a:p>
        </p:txBody>
      </p:sp>
      <p:sp>
        <p:nvSpPr>
          <p:cNvPr id="18" name="Tijdelijke aanduiding voor dianummer 17">
            <a:extLst>
              <a:ext uri="{FF2B5EF4-FFF2-40B4-BE49-F238E27FC236}">
                <a16:creationId xmlns:a16="http://schemas.microsoft.com/office/drawing/2014/main" id="{AF13711E-4E7E-42F4-8D8F-921E646B41DA}"/>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7</a:t>
            </a:fld>
            <a:endParaRPr lang="nl-NL" dirty="0"/>
          </a:p>
        </p:txBody>
      </p:sp>
      <p:sp>
        <p:nvSpPr>
          <p:cNvPr id="6" name="Tijdelijke aanduiding voor tekst 5">
            <a:extLst>
              <a:ext uri="{FF2B5EF4-FFF2-40B4-BE49-F238E27FC236}">
                <a16:creationId xmlns:a16="http://schemas.microsoft.com/office/drawing/2014/main" id="{F134F138-E831-45F9-9EF5-CD9A9C9C6700}"/>
              </a:ext>
            </a:extLst>
          </p:cNvPr>
          <p:cNvSpPr>
            <a:spLocks noGrp="1"/>
          </p:cNvSpPr>
          <p:nvPr>
            <p:ph type="body" sz="quarter" idx="13"/>
          </p:nvPr>
        </p:nvSpPr>
        <p:spPr>
          <a:xfrm>
            <a:off x="371475" y="1709738"/>
            <a:ext cx="5645150" cy="4419599"/>
          </a:xfrm>
        </p:spPr>
        <p:txBody>
          <a:bodyPr/>
          <a:lstStyle/>
          <a:p>
            <a:r>
              <a:rPr lang="nl-NL" sz="2400" dirty="0"/>
              <a:t>70% van de aarde = water</a:t>
            </a:r>
          </a:p>
          <a:p>
            <a:r>
              <a:rPr lang="nl-NL" sz="2400" dirty="0"/>
              <a:t>Grootste diepte: &gt; 10.000 m</a:t>
            </a:r>
          </a:p>
          <a:p>
            <a:r>
              <a:rPr lang="nl-NL" sz="2400" dirty="0"/>
              <a:t>Ondiepe kust zee (continentaal plat) </a:t>
            </a:r>
          </a:p>
          <a:p>
            <a:pPr lvl="1"/>
            <a:r>
              <a:rPr lang="nl-NL" sz="2400" dirty="0"/>
              <a:t>100 tot 200 m diep</a:t>
            </a:r>
          </a:p>
          <a:p>
            <a:pPr lvl="1"/>
            <a:r>
              <a:rPr lang="nl-NL" sz="2400" dirty="0"/>
              <a:t>8% van de zeebodem</a:t>
            </a:r>
          </a:p>
          <a:p>
            <a:pPr lvl="1"/>
            <a:r>
              <a:rPr lang="nl-NL" sz="2400" dirty="0"/>
              <a:t>Vooral groot bij rivier delta’s</a:t>
            </a:r>
          </a:p>
          <a:p>
            <a:pPr lvl="1"/>
            <a:endParaRPr lang="nl-NL" sz="2400" dirty="0"/>
          </a:p>
          <a:p>
            <a:r>
              <a:rPr lang="nl-NL" sz="2400" dirty="0"/>
              <a:t>Gaat over in de oceaan: Continentale helling</a:t>
            </a:r>
          </a:p>
          <a:p>
            <a:pPr lvl="1"/>
            <a:r>
              <a:rPr lang="nl-NL" sz="2400" dirty="0"/>
              <a:t>Oceaan gemiddeld 5000 m diep </a:t>
            </a:r>
          </a:p>
        </p:txBody>
      </p:sp>
      <p:sp>
        <p:nvSpPr>
          <p:cNvPr id="29" name="Tijdelijke aanduiding voor tekst 28">
            <a:extLst>
              <a:ext uri="{FF2B5EF4-FFF2-40B4-BE49-F238E27FC236}">
                <a16:creationId xmlns:a16="http://schemas.microsoft.com/office/drawing/2014/main" id="{AEEF6E3B-0A0E-4EE8-88AE-03B5F5511EAF}"/>
              </a:ext>
            </a:extLst>
          </p:cNvPr>
          <p:cNvSpPr>
            <a:spLocks noGrp="1"/>
          </p:cNvSpPr>
          <p:nvPr>
            <p:ph type="body" sz="quarter" idx="15"/>
          </p:nvPr>
        </p:nvSpPr>
        <p:spPr/>
        <p:txBody>
          <a:bodyPr/>
          <a:lstStyle/>
          <a:p>
            <a:endParaRPr lang="nl-NL"/>
          </a:p>
        </p:txBody>
      </p:sp>
      <p:sp>
        <p:nvSpPr>
          <p:cNvPr id="9" name="Tijdelijke aanduiding voor voettekst 9">
            <a:extLst>
              <a:ext uri="{FF2B5EF4-FFF2-40B4-BE49-F238E27FC236}">
                <a16:creationId xmlns:a16="http://schemas.microsoft.com/office/drawing/2014/main" id="{E851B475-B55B-41BE-868C-2686D49FEA8B}"/>
              </a:ext>
            </a:extLst>
          </p:cNvPr>
          <p:cNvSpPr>
            <a:spLocks noGrp="1"/>
          </p:cNvSpPr>
          <p:nvPr>
            <p:ph type="ftr" sz="quarter" idx="11"/>
          </p:nvPr>
        </p:nvSpPr>
        <p:spPr>
          <a:xfrm>
            <a:off x="544435" y="6325170"/>
            <a:ext cx="4921250" cy="216000"/>
          </a:xfrm>
        </p:spPr>
        <p:txBody>
          <a:bodyPr/>
          <a:lstStyle/>
          <a:p>
            <a:r>
              <a:rPr lang="nl-NL" dirty="0"/>
              <a:t>Zee en kust </a:t>
            </a:r>
          </a:p>
        </p:txBody>
      </p:sp>
      <p:pic>
        <p:nvPicPr>
          <p:cNvPr id="5" name="Tijdelijke aanduiding voor afbeelding 4" descr="Afbeelding met water, buiten, lucht, oceaan&#10;&#10;Automatisch gegenereerde beschrijving">
            <a:extLst>
              <a:ext uri="{FF2B5EF4-FFF2-40B4-BE49-F238E27FC236}">
                <a16:creationId xmlns:a16="http://schemas.microsoft.com/office/drawing/2014/main" id="{78674EF4-758A-4AD9-A038-94C95C5693F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2584" r="22584"/>
          <a:stretch>
            <a:fillRect/>
          </a:stretch>
        </p:blipFill>
        <p:spPr/>
      </p:pic>
    </p:spTree>
    <p:extLst>
      <p:ext uri="{BB962C8B-B14F-4D97-AF65-F5344CB8AC3E}">
        <p14:creationId xmlns:p14="http://schemas.microsoft.com/office/powerpoint/2010/main" val="179754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63E12CF2-4B28-452A-879F-A4213688BC4A}"/>
              </a:ext>
            </a:extLst>
          </p:cNvPr>
          <p:cNvSpPr>
            <a:spLocks noGrp="1"/>
          </p:cNvSpPr>
          <p:nvPr>
            <p:ph type="dt" sz="half" idx="10"/>
          </p:nvPr>
        </p:nvSpPr>
        <p:spPr/>
        <p:txBody>
          <a:bodyPr/>
          <a:lstStyle/>
          <a:p>
            <a:fld id="{4EEB38DD-7B9B-4187-B15F-CA706FB7F2BF}" type="datetime1">
              <a:rPr lang="nl-NL" noProof="0" smtClean="0"/>
              <a:t>14-10-2021</a:t>
            </a:fld>
            <a:endParaRPr lang="nl-NL" noProof="0"/>
          </a:p>
        </p:txBody>
      </p:sp>
      <p:pic>
        <p:nvPicPr>
          <p:cNvPr id="9" name="Afbeelding 8">
            <a:extLst>
              <a:ext uri="{FF2B5EF4-FFF2-40B4-BE49-F238E27FC236}">
                <a16:creationId xmlns:a16="http://schemas.microsoft.com/office/drawing/2014/main" id="{D1004E18-2EF3-42F7-9FEF-1A40DFB42B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3330"/>
            <a:ext cx="9008533" cy="6344670"/>
          </a:xfrm>
          <a:prstGeom prst="rect">
            <a:avLst/>
          </a:prstGeom>
        </p:spPr>
      </p:pic>
      <p:pic>
        <p:nvPicPr>
          <p:cNvPr id="11" name="Afbeelding 10">
            <a:extLst>
              <a:ext uri="{FF2B5EF4-FFF2-40B4-BE49-F238E27FC236}">
                <a16:creationId xmlns:a16="http://schemas.microsoft.com/office/drawing/2014/main" id="{489CA384-293A-4C7A-A687-F6A96F69355C}"/>
              </a:ext>
            </a:extLst>
          </p:cNvPr>
          <p:cNvPicPr>
            <a:picLocks noChangeAspect="1"/>
          </p:cNvPicPr>
          <p:nvPr/>
        </p:nvPicPr>
        <p:blipFill rotWithShape="1">
          <a:blip r:embed="rId3"/>
          <a:srcRect l="5024"/>
          <a:stretch/>
        </p:blipFill>
        <p:spPr>
          <a:xfrm>
            <a:off x="0" y="258748"/>
            <a:ext cx="11579441" cy="6599252"/>
          </a:xfrm>
          <a:prstGeom prst="rect">
            <a:avLst/>
          </a:prstGeom>
        </p:spPr>
      </p:pic>
    </p:spTree>
    <p:extLst>
      <p:ext uri="{BB962C8B-B14F-4D97-AF65-F5344CB8AC3E}">
        <p14:creationId xmlns:p14="http://schemas.microsoft.com/office/powerpoint/2010/main" val="41335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56C175F-7348-45EE-B387-3FBCB1C68A31}"/>
              </a:ext>
            </a:extLst>
          </p:cNvPr>
          <p:cNvSpPr>
            <a:spLocks noGrp="1"/>
          </p:cNvSpPr>
          <p:nvPr>
            <p:ph type="dt" sz="half" idx="10"/>
          </p:nvPr>
        </p:nvSpPr>
        <p:spPr/>
        <p:txBody>
          <a:bodyPr/>
          <a:lstStyle/>
          <a:p>
            <a:fld id="{4EEB38DD-7B9B-4187-B15F-CA706FB7F2BF}" type="datetime1">
              <a:rPr lang="nl-NL" noProof="0" smtClean="0"/>
              <a:t>14-10-2021</a:t>
            </a:fld>
            <a:endParaRPr lang="nl-NL" noProof="0"/>
          </a:p>
        </p:txBody>
      </p:sp>
      <p:pic>
        <p:nvPicPr>
          <p:cNvPr id="4098" name="Picture 2">
            <a:extLst>
              <a:ext uri="{FF2B5EF4-FFF2-40B4-BE49-F238E27FC236}">
                <a16:creationId xmlns:a16="http://schemas.microsoft.com/office/drawing/2014/main" id="{273358AA-9B56-443C-A8B0-FCEC2468C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388093" cy="686576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5">
            <a:extLst>
              <a:ext uri="{FF2B5EF4-FFF2-40B4-BE49-F238E27FC236}">
                <a16:creationId xmlns:a16="http://schemas.microsoft.com/office/drawing/2014/main" id="{C4ED1AD8-D688-408E-BD6F-62E6F77260BB}"/>
              </a:ext>
            </a:extLst>
          </p:cNvPr>
          <p:cNvSpPr>
            <a:spLocks noGrp="1"/>
          </p:cNvSpPr>
          <p:nvPr>
            <p:ph type="body" sz="quarter" idx="13"/>
          </p:nvPr>
        </p:nvSpPr>
        <p:spPr>
          <a:xfrm>
            <a:off x="2478174" y="71021"/>
            <a:ext cx="9844032" cy="6667130"/>
          </a:xfrm>
        </p:spPr>
        <p:txBody>
          <a:bodyPr/>
          <a:lstStyle/>
          <a:p>
            <a:pPr marL="0" indent="0" algn="l">
              <a:buNone/>
            </a:pPr>
            <a:r>
              <a:rPr lang="nl-NL" sz="4000" b="0" i="0" dirty="0">
                <a:solidFill>
                  <a:srgbClr val="000000"/>
                </a:solidFill>
                <a:effectLst/>
                <a:latin typeface="+mj-lt"/>
              </a:rPr>
              <a:t>Pelagische zones</a:t>
            </a:r>
          </a:p>
          <a:p>
            <a:pPr marL="0" indent="0">
              <a:buNone/>
            </a:pPr>
            <a:endParaRPr lang="nl-NL" sz="2400" dirty="0"/>
          </a:p>
          <a:p>
            <a:r>
              <a:rPr lang="nl-NL" sz="2400" b="0" i="0" dirty="0" err="1">
                <a:solidFill>
                  <a:srgbClr val="202122"/>
                </a:solidFill>
                <a:effectLst/>
                <a:latin typeface="Arial" panose="020B0604020202020204" pitchFamily="34" charset="0"/>
              </a:rPr>
              <a:t>Epipelagische</a:t>
            </a:r>
            <a:r>
              <a:rPr lang="nl-NL" sz="2400" b="0" i="0" dirty="0">
                <a:solidFill>
                  <a:srgbClr val="202122"/>
                </a:solidFill>
                <a:effectLst/>
                <a:latin typeface="Arial" panose="020B0604020202020204" pitchFamily="34" charset="0"/>
              </a:rPr>
              <a:t> zone </a:t>
            </a:r>
          </a:p>
          <a:p>
            <a:pPr marL="0" indent="0">
              <a:buNone/>
            </a:pPr>
            <a:r>
              <a:rPr lang="nl-NL" sz="2000" dirty="0">
                <a:solidFill>
                  <a:srgbClr val="202122"/>
                </a:solidFill>
                <a:latin typeface="Arial" panose="020B0604020202020204" pitchFamily="34" charset="0"/>
              </a:rPr>
              <a:t> 	</a:t>
            </a:r>
            <a:r>
              <a:rPr lang="nl-NL" dirty="0">
                <a:solidFill>
                  <a:srgbClr val="202122"/>
                </a:solidFill>
                <a:latin typeface="Arial" panose="020B0604020202020204" pitchFamily="34" charset="0"/>
              </a:rPr>
              <a:t>Krijgt voldoende licht voor fotosynthese veel zee leven komt voor in </a:t>
            </a:r>
          </a:p>
          <a:p>
            <a:pPr marL="0" indent="0">
              <a:buNone/>
            </a:pPr>
            <a:r>
              <a:rPr lang="nl-NL" dirty="0">
                <a:solidFill>
                  <a:srgbClr val="202122"/>
                </a:solidFill>
                <a:latin typeface="Arial" panose="020B0604020202020204" pitchFamily="34" charset="0"/>
              </a:rPr>
              <a:t> 	deze zone. Soorten: Haaien, tonijn, goudmakreel en kwallen</a:t>
            </a:r>
          </a:p>
          <a:p>
            <a:endParaRPr lang="nl-NL" sz="2400" b="0" i="0" dirty="0">
              <a:solidFill>
                <a:srgbClr val="202122"/>
              </a:solidFill>
              <a:effectLst/>
              <a:latin typeface="Arial" panose="020B0604020202020204" pitchFamily="34" charset="0"/>
            </a:endParaRPr>
          </a:p>
          <a:p>
            <a:r>
              <a:rPr lang="nl-NL" sz="2400" dirty="0" err="1"/>
              <a:t>Mesopelagische</a:t>
            </a:r>
            <a:r>
              <a:rPr lang="nl-NL" sz="2400" dirty="0"/>
              <a:t> zon</a:t>
            </a:r>
          </a:p>
          <a:p>
            <a:pPr marL="0" indent="0">
              <a:buNone/>
            </a:pPr>
            <a:r>
              <a:rPr lang="nl-NL" sz="2400" dirty="0"/>
              <a:t> 	</a:t>
            </a:r>
            <a:r>
              <a:rPr lang="nl-NL" dirty="0">
                <a:solidFill>
                  <a:srgbClr val="000000"/>
                </a:solidFill>
              </a:rPr>
              <a:t>Dring wel licht door maar onvoldoende voor fotosynthese.</a:t>
            </a:r>
          </a:p>
          <a:p>
            <a:pPr marL="0" indent="0">
              <a:buNone/>
            </a:pPr>
            <a:r>
              <a:rPr lang="nl-NL" dirty="0">
                <a:solidFill>
                  <a:srgbClr val="000000"/>
                </a:solidFill>
              </a:rPr>
              <a:t> 	Soorten: Zwaardvissen, inktvissen, zeekatten </a:t>
            </a:r>
          </a:p>
          <a:p>
            <a:endParaRPr lang="nl-NL" sz="2400" dirty="0"/>
          </a:p>
          <a:p>
            <a:r>
              <a:rPr lang="nl-NL" sz="2400" dirty="0" err="1"/>
              <a:t>Bathyeale</a:t>
            </a:r>
            <a:r>
              <a:rPr lang="nl-NL" sz="2400" dirty="0"/>
              <a:t> of </a:t>
            </a:r>
            <a:r>
              <a:rPr lang="nl-NL" sz="2400" dirty="0" err="1"/>
              <a:t>Bathypelagische</a:t>
            </a:r>
            <a:r>
              <a:rPr lang="nl-NL" sz="2400" dirty="0"/>
              <a:t> zone </a:t>
            </a:r>
          </a:p>
          <a:p>
            <a:pPr marL="0" indent="0">
              <a:buNone/>
            </a:pPr>
            <a:r>
              <a:rPr lang="nl-NL" sz="2000" dirty="0"/>
              <a:t> </a:t>
            </a:r>
            <a:r>
              <a:rPr lang="nl-NL" dirty="0"/>
              <a:t>	</a:t>
            </a:r>
            <a:r>
              <a:rPr lang="nl-NL" b="0" i="0" dirty="0">
                <a:solidFill>
                  <a:srgbClr val="202122"/>
                </a:solidFill>
                <a:effectLst/>
              </a:rPr>
              <a:t>vrijwel geheel donker, dieren </a:t>
            </a:r>
            <a:r>
              <a:rPr lang="nl-NL" b="0" i="0" dirty="0">
                <a:solidFill>
                  <a:srgbClr val="000000"/>
                </a:solidFill>
                <a:effectLst/>
              </a:rPr>
              <a:t>leven </a:t>
            </a:r>
            <a:r>
              <a:rPr lang="nl-NL" dirty="0" err="1">
                <a:solidFill>
                  <a:srgbClr val="000000"/>
                </a:solidFill>
              </a:rPr>
              <a:t>detritus</a:t>
            </a:r>
            <a:r>
              <a:rPr lang="nl-NL" b="0" i="0" dirty="0">
                <a:solidFill>
                  <a:srgbClr val="000000"/>
                </a:solidFill>
                <a:effectLst/>
              </a:rPr>
              <a:t> </a:t>
            </a:r>
            <a:r>
              <a:rPr lang="nl-NL" b="0" i="0" dirty="0">
                <a:solidFill>
                  <a:srgbClr val="202122"/>
                </a:solidFill>
                <a:effectLst/>
              </a:rPr>
              <a:t>die uit de bovenliggende zones  	neerdaalt, of </a:t>
            </a:r>
            <a:r>
              <a:rPr lang="nl-NL" b="0" i="0" dirty="0" err="1">
                <a:solidFill>
                  <a:srgbClr val="202122"/>
                </a:solidFill>
                <a:effectLst/>
              </a:rPr>
              <a:t>prederen</a:t>
            </a:r>
            <a:r>
              <a:rPr lang="nl-NL" b="0" i="0" dirty="0">
                <a:solidFill>
                  <a:srgbClr val="202122"/>
                </a:solidFill>
                <a:effectLst/>
              </a:rPr>
              <a:t> op andere soorten. </a:t>
            </a:r>
            <a:r>
              <a:rPr lang="nl-NL" dirty="0">
                <a:solidFill>
                  <a:srgbClr val="202122"/>
                </a:solidFill>
              </a:rPr>
              <a:t>Soorten: Inktvissen en potvissen. </a:t>
            </a:r>
            <a:br>
              <a:rPr lang="nl-NL" sz="2000" dirty="0">
                <a:solidFill>
                  <a:srgbClr val="202122"/>
                </a:solidFill>
              </a:rPr>
            </a:br>
            <a:endParaRPr lang="nl-NL" sz="2000" dirty="0"/>
          </a:p>
          <a:p>
            <a:r>
              <a:rPr lang="nl-NL" sz="2400" dirty="0" err="1"/>
              <a:t>Abbysale</a:t>
            </a:r>
            <a:r>
              <a:rPr lang="nl-NL" sz="2400" dirty="0"/>
              <a:t> of </a:t>
            </a:r>
            <a:r>
              <a:rPr lang="nl-NL" sz="2400" dirty="0" err="1"/>
              <a:t>Abyssopelagische</a:t>
            </a:r>
            <a:r>
              <a:rPr lang="nl-NL" sz="2400" dirty="0"/>
              <a:t> zone </a:t>
            </a:r>
          </a:p>
          <a:p>
            <a:pPr marL="0" indent="0">
              <a:buNone/>
            </a:pPr>
            <a:r>
              <a:rPr lang="nl-NL" sz="2400" dirty="0"/>
              <a:t>	</a:t>
            </a:r>
            <a:r>
              <a:rPr lang="nl-NL" dirty="0"/>
              <a:t>Geen licht, (meeste) zijn blind en kleurloos</a:t>
            </a:r>
          </a:p>
          <a:p>
            <a:endParaRPr lang="nl-NL" sz="2400" dirty="0"/>
          </a:p>
          <a:p>
            <a:r>
              <a:rPr lang="nl-NL" sz="2400" dirty="0" err="1"/>
              <a:t>Hadale</a:t>
            </a:r>
            <a:r>
              <a:rPr lang="nl-NL" sz="2400" dirty="0"/>
              <a:t> of </a:t>
            </a:r>
            <a:r>
              <a:rPr lang="nl-NL" sz="2400" dirty="0" err="1"/>
              <a:t>hadopelagische</a:t>
            </a:r>
            <a:r>
              <a:rPr lang="nl-NL" sz="2400" dirty="0"/>
              <a:t> zone</a:t>
            </a:r>
          </a:p>
          <a:p>
            <a:pPr lvl="3"/>
            <a:r>
              <a:rPr lang="nl-NL" sz="1600" dirty="0"/>
              <a:t> 	</a:t>
            </a:r>
            <a:r>
              <a:rPr lang="nl-NL" sz="1600" b="0" dirty="0"/>
              <a:t>Vrijwel onbekend. Research is nagenoeg onmogelijk</a:t>
            </a:r>
          </a:p>
        </p:txBody>
      </p:sp>
    </p:spTree>
    <p:extLst>
      <p:ext uri="{BB962C8B-B14F-4D97-AF65-F5344CB8AC3E}">
        <p14:creationId xmlns:p14="http://schemas.microsoft.com/office/powerpoint/2010/main" val="319175334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2" ma:contentTypeDescription="Een nieuw document maken." ma:contentTypeScope="" ma:versionID="63f7710d72f3ab630ac44513c49d12ba">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f802e6816dd2d41a395bdebd1d30fef2"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6D9A783A-01F1-48A0-A31B-EA112CD26B3A}"/>
</file>

<file path=docProps/app.xml><?xml version="1.0" encoding="utf-8"?>
<Properties xmlns="http://schemas.openxmlformats.org/officeDocument/2006/extended-properties" xmlns:vt="http://schemas.openxmlformats.org/officeDocument/2006/docPropsVTypes">
  <Template>Yuverta</Template>
  <TotalTime>251</TotalTime>
  <Words>670</Words>
  <Application>Microsoft Office PowerPoint</Application>
  <PresentationFormat>Breedbeeld</PresentationFormat>
  <Paragraphs>155</Paragraphs>
  <Slides>21</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Arial Black</vt:lpstr>
      <vt:lpstr>Calibri</vt:lpstr>
      <vt:lpstr>Yuverta</vt:lpstr>
      <vt:lpstr>(Zon) Zee en kust</vt:lpstr>
      <vt:lpstr>De Nederlandse kust </vt:lpstr>
      <vt:lpstr>PowerPoint-presentatie</vt:lpstr>
      <vt:lpstr>PowerPoint-presentatie</vt:lpstr>
      <vt:lpstr>PowerPoint-presentatie</vt:lpstr>
      <vt:lpstr>PowerPoint-presentatie</vt:lpstr>
      <vt:lpstr>De Zee en oceaan</vt:lpstr>
      <vt:lpstr>PowerPoint-presentatie</vt:lpstr>
      <vt:lpstr>PowerPoint-presentatie</vt:lpstr>
      <vt:lpstr>PowerPoint-presentatie</vt:lpstr>
      <vt:lpstr>PowerPoint-presentatie</vt:lpstr>
      <vt:lpstr>De Noordzee</vt:lpstr>
      <vt:lpstr>PowerPoint-presentatie</vt:lpstr>
      <vt:lpstr>Problemen van de noordzee </vt:lpstr>
      <vt:lpstr>Getijden beweging</vt:lpstr>
      <vt:lpstr>PowerPoint-presentatie</vt:lpstr>
      <vt:lpstr>PowerPoint-presentatie</vt:lpstr>
      <vt:lpstr>Zeeleven</vt:lpstr>
      <vt:lpstr>Duinvorming</vt:lpstr>
      <vt:lpstr>(Estuaria), Kwelders en schorren</vt:lpstr>
      <vt:lpstr>Kwelders en schorren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28</cp:revision>
  <dcterms:created xsi:type="dcterms:W3CDTF">2021-03-01T11:59:21Z</dcterms:created>
  <dcterms:modified xsi:type="dcterms:W3CDTF">2021-10-14T08:44:57Z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